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1195" r:id="rId5"/>
    <p:sldId id="1196" r:id="rId6"/>
    <p:sldId id="1197" r:id="rId7"/>
    <p:sldId id="1198" r:id="rId8"/>
    <p:sldId id="1204" r:id="rId9"/>
    <p:sldId id="1199" r:id="rId10"/>
    <p:sldId id="1200" r:id="rId11"/>
    <p:sldId id="1201" r:id="rId12"/>
    <p:sldId id="1202" r:id="rId13"/>
    <p:sldId id="1203" r:id="rId14"/>
    <p:sldId id="1205" r:id="rId15"/>
    <p:sldId id="1206" r:id="rId16"/>
    <p:sldId id="1207" r:id="rId17"/>
    <p:sldId id="1208" r:id="rId18"/>
    <p:sldId id="1209" r:id="rId19"/>
    <p:sldId id="1211" r:id="rId20"/>
    <p:sldId id="1212" r:id="rId21"/>
    <p:sldId id="1214" r:id="rId22"/>
    <p:sldId id="1235" r:id="rId23"/>
    <p:sldId id="1236" r:id="rId24"/>
    <p:sldId id="1213" r:id="rId25"/>
    <p:sldId id="1215" r:id="rId26"/>
    <p:sldId id="1210" r:id="rId27"/>
    <p:sldId id="1216" r:id="rId28"/>
    <p:sldId id="1219" r:id="rId29"/>
    <p:sldId id="1220" r:id="rId30"/>
    <p:sldId id="1221" r:id="rId31"/>
    <p:sldId id="256" r:id="rId32"/>
    <p:sldId id="257" r:id="rId33"/>
    <p:sldId id="259" r:id="rId34"/>
    <p:sldId id="264" r:id="rId35"/>
    <p:sldId id="268" r:id="rId36"/>
    <p:sldId id="269" r:id="rId37"/>
    <p:sldId id="271" r:id="rId38"/>
    <p:sldId id="272" r:id="rId39"/>
    <p:sldId id="1222" r:id="rId40"/>
    <p:sldId id="1223" r:id="rId41"/>
    <p:sldId id="1224" r:id="rId42"/>
    <p:sldId id="1226" r:id="rId43"/>
    <p:sldId id="1225" r:id="rId44"/>
    <p:sldId id="1227" r:id="rId45"/>
    <p:sldId id="1228" r:id="rId46"/>
    <p:sldId id="1229" r:id="rId47"/>
    <p:sldId id="1230" r:id="rId48"/>
    <p:sldId id="1234" r:id="rId49"/>
    <p:sldId id="1231" r:id="rId50"/>
    <p:sldId id="1232" r:id="rId51"/>
    <p:sldId id="1233"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2935C1-65D0-3E6E-5744-1A55B80DE75A}" v="105" dt="2025-02-18T17:59:46.0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6" d="100"/>
          <a:sy n="66" d="100"/>
        </p:scale>
        <p:origin x="1253"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446412-524D-488B-A412-70DBE931F7CB}" type="doc">
      <dgm:prSet loTypeId="urn:microsoft.com/office/officeart/2005/8/layout/matrix1" loCatId="matrix" qsTypeId="urn:microsoft.com/office/officeart/2005/8/quickstyle/simple3" qsCatId="simple" csTypeId="urn:microsoft.com/office/officeart/2005/8/colors/accent5_3" csCatId="accent5" phldr="1"/>
      <dgm:spPr/>
      <dgm:t>
        <a:bodyPr/>
        <a:lstStyle/>
        <a:p>
          <a:endParaRPr lang="en-GB"/>
        </a:p>
      </dgm:t>
    </dgm:pt>
    <dgm:pt modelId="{E174DD4D-E3A3-44CE-8815-4CE392DF94BC}">
      <dgm:prSet phldrT="[Text]"/>
      <dgm:spPr/>
      <dgm:t>
        <a:bodyPr/>
        <a:lstStyle/>
        <a:p>
          <a:r>
            <a:rPr lang="en-GB" dirty="0"/>
            <a:t>Balance</a:t>
          </a:r>
        </a:p>
      </dgm:t>
    </dgm:pt>
    <dgm:pt modelId="{91034BEA-52A2-440C-8FF7-359F2E24A00B}" type="parTrans" cxnId="{90EB42CF-354B-48FA-82AE-029281D4D767}">
      <dgm:prSet/>
      <dgm:spPr/>
      <dgm:t>
        <a:bodyPr/>
        <a:lstStyle/>
        <a:p>
          <a:endParaRPr lang="en-GB"/>
        </a:p>
      </dgm:t>
    </dgm:pt>
    <dgm:pt modelId="{E7E1EE45-50EB-4319-A4D8-3F792914E275}" type="sibTrans" cxnId="{90EB42CF-354B-48FA-82AE-029281D4D767}">
      <dgm:prSet/>
      <dgm:spPr/>
      <dgm:t>
        <a:bodyPr/>
        <a:lstStyle/>
        <a:p>
          <a:endParaRPr lang="en-GB"/>
        </a:p>
      </dgm:t>
    </dgm:pt>
    <dgm:pt modelId="{CBCA4FC2-2463-44CE-A6C0-4717BB574085}">
      <dgm:prSet phldrT="[Text]"/>
      <dgm:spPr/>
      <dgm:t>
        <a:bodyPr/>
        <a:lstStyle/>
        <a:p>
          <a:r>
            <a:rPr lang="en-GB" dirty="0"/>
            <a:t>Needs of the individual patient</a:t>
          </a:r>
        </a:p>
      </dgm:t>
    </dgm:pt>
    <dgm:pt modelId="{AA9D9462-F8B3-4409-9416-020365BB71D5}" type="parTrans" cxnId="{4AFBC6C8-7FF7-4801-87C7-57B46642A679}">
      <dgm:prSet/>
      <dgm:spPr/>
      <dgm:t>
        <a:bodyPr/>
        <a:lstStyle/>
        <a:p>
          <a:endParaRPr lang="en-GB"/>
        </a:p>
      </dgm:t>
    </dgm:pt>
    <dgm:pt modelId="{9B6BEC7B-58B3-499B-BA00-FB7AE55C2603}" type="sibTrans" cxnId="{4AFBC6C8-7FF7-4801-87C7-57B46642A679}">
      <dgm:prSet/>
      <dgm:spPr/>
      <dgm:t>
        <a:bodyPr/>
        <a:lstStyle/>
        <a:p>
          <a:endParaRPr lang="en-GB"/>
        </a:p>
      </dgm:t>
    </dgm:pt>
    <dgm:pt modelId="{11240C94-089C-45DA-94D2-45EB65531EB6}">
      <dgm:prSet phldrT="[Text]"/>
      <dgm:spPr/>
      <dgm:t>
        <a:bodyPr/>
        <a:lstStyle/>
        <a:p>
          <a:r>
            <a:rPr lang="en-GB" dirty="0"/>
            <a:t>Reducing urgent care system pressures </a:t>
          </a:r>
        </a:p>
      </dgm:t>
    </dgm:pt>
    <dgm:pt modelId="{15691141-235F-45E0-818A-DD9E3AA59168}" type="parTrans" cxnId="{1AF58596-D414-46D9-AB29-096397F43314}">
      <dgm:prSet/>
      <dgm:spPr/>
      <dgm:t>
        <a:bodyPr/>
        <a:lstStyle/>
        <a:p>
          <a:endParaRPr lang="en-GB"/>
        </a:p>
      </dgm:t>
    </dgm:pt>
    <dgm:pt modelId="{F3198DA5-7E48-4110-AB23-3D923944A513}" type="sibTrans" cxnId="{1AF58596-D414-46D9-AB29-096397F43314}">
      <dgm:prSet/>
      <dgm:spPr/>
      <dgm:t>
        <a:bodyPr/>
        <a:lstStyle/>
        <a:p>
          <a:endParaRPr lang="en-GB"/>
        </a:p>
      </dgm:t>
    </dgm:pt>
    <dgm:pt modelId="{DD5692F4-05D3-409E-AF34-F9034CDE0DA0}">
      <dgm:prSet phldrT="[Text]"/>
      <dgm:spPr/>
      <dgm:t>
        <a:bodyPr/>
        <a:lstStyle/>
        <a:p>
          <a:r>
            <a:rPr lang="en-GB" dirty="0"/>
            <a:t>Developing an inclusion health approach</a:t>
          </a:r>
        </a:p>
      </dgm:t>
    </dgm:pt>
    <dgm:pt modelId="{DA4E349D-3567-469C-85A0-5E7492D69E20}" type="parTrans" cxnId="{C084F749-3FCA-46F5-A175-1BB2F476BD0C}">
      <dgm:prSet/>
      <dgm:spPr/>
      <dgm:t>
        <a:bodyPr/>
        <a:lstStyle/>
        <a:p>
          <a:endParaRPr lang="en-GB"/>
        </a:p>
      </dgm:t>
    </dgm:pt>
    <dgm:pt modelId="{96A2CA60-A6C4-4039-9FA0-EC2ADC7B94E9}" type="sibTrans" cxnId="{C084F749-3FCA-46F5-A175-1BB2F476BD0C}">
      <dgm:prSet/>
      <dgm:spPr/>
      <dgm:t>
        <a:bodyPr/>
        <a:lstStyle/>
        <a:p>
          <a:endParaRPr lang="en-GB"/>
        </a:p>
      </dgm:t>
    </dgm:pt>
    <dgm:pt modelId="{CEBEEA35-C6B7-41B2-ADB7-66589779E5DE}">
      <dgm:prSet phldrT="[Text]"/>
      <dgm:spPr/>
      <dgm:t>
        <a:bodyPr/>
        <a:lstStyle/>
        <a:p>
          <a:r>
            <a:rPr lang="en-GB" dirty="0"/>
            <a:t>Effective resourcing to ensure practice sustainability</a:t>
          </a:r>
        </a:p>
      </dgm:t>
    </dgm:pt>
    <dgm:pt modelId="{DECD0CA8-1431-4D0B-8E16-F92FFF9A430B}" type="parTrans" cxnId="{9FFE528F-4E15-4909-92B8-D76BB39EFE66}">
      <dgm:prSet/>
      <dgm:spPr/>
      <dgm:t>
        <a:bodyPr/>
        <a:lstStyle/>
        <a:p>
          <a:endParaRPr lang="en-GB"/>
        </a:p>
      </dgm:t>
    </dgm:pt>
    <dgm:pt modelId="{83310A20-8C20-4249-BD01-07DD26BA5F84}" type="sibTrans" cxnId="{9FFE528F-4E15-4909-92B8-D76BB39EFE66}">
      <dgm:prSet/>
      <dgm:spPr/>
      <dgm:t>
        <a:bodyPr/>
        <a:lstStyle/>
        <a:p>
          <a:endParaRPr lang="en-GB"/>
        </a:p>
      </dgm:t>
    </dgm:pt>
    <dgm:pt modelId="{E3BCCDDF-E7B6-4552-BC1A-018117F2A38F}" type="pres">
      <dgm:prSet presAssocID="{D9446412-524D-488B-A412-70DBE931F7CB}" presName="diagram" presStyleCnt="0">
        <dgm:presLayoutVars>
          <dgm:chMax val="1"/>
          <dgm:dir/>
          <dgm:animLvl val="ctr"/>
          <dgm:resizeHandles val="exact"/>
        </dgm:presLayoutVars>
      </dgm:prSet>
      <dgm:spPr/>
    </dgm:pt>
    <dgm:pt modelId="{0D74E0E2-6DB1-4D76-A060-10466D356AC2}" type="pres">
      <dgm:prSet presAssocID="{D9446412-524D-488B-A412-70DBE931F7CB}" presName="matrix" presStyleCnt="0"/>
      <dgm:spPr/>
    </dgm:pt>
    <dgm:pt modelId="{AC03F409-F474-41D7-936F-36AC390E570F}" type="pres">
      <dgm:prSet presAssocID="{D9446412-524D-488B-A412-70DBE931F7CB}" presName="tile1" presStyleLbl="node1" presStyleIdx="0" presStyleCnt="4"/>
      <dgm:spPr/>
    </dgm:pt>
    <dgm:pt modelId="{C25CF77B-2D30-45D8-BDC7-2CE1C54C66EA}" type="pres">
      <dgm:prSet presAssocID="{D9446412-524D-488B-A412-70DBE931F7CB}" presName="tile1text" presStyleLbl="node1" presStyleIdx="0" presStyleCnt="4">
        <dgm:presLayoutVars>
          <dgm:chMax val="0"/>
          <dgm:chPref val="0"/>
          <dgm:bulletEnabled val="1"/>
        </dgm:presLayoutVars>
      </dgm:prSet>
      <dgm:spPr/>
    </dgm:pt>
    <dgm:pt modelId="{83162490-C48D-44C4-8BE1-E61CDC7A9978}" type="pres">
      <dgm:prSet presAssocID="{D9446412-524D-488B-A412-70DBE931F7CB}" presName="tile2" presStyleLbl="node1" presStyleIdx="1" presStyleCnt="4"/>
      <dgm:spPr/>
    </dgm:pt>
    <dgm:pt modelId="{99567998-860A-4F8E-BEB5-18EA04629076}" type="pres">
      <dgm:prSet presAssocID="{D9446412-524D-488B-A412-70DBE931F7CB}" presName="tile2text" presStyleLbl="node1" presStyleIdx="1" presStyleCnt="4">
        <dgm:presLayoutVars>
          <dgm:chMax val="0"/>
          <dgm:chPref val="0"/>
          <dgm:bulletEnabled val="1"/>
        </dgm:presLayoutVars>
      </dgm:prSet>
      <dgm:spPr/>
    </dgm:pt>
    <dgm:pt modelId="{63519E81-F988-4028-860B-913DDFA9D23E}" type="pres">
      <dgm:prSet presAssocID="{D9446412-524D-488B-A412-70DBE931F7CB}" presName="tile3" presStyleLbl="node1" presStyleIdx="2" presStyleCnt="4"/>
      <dgm:spPr/>
    </dgm:pt>
    <dgm:pt modelId="{C81A2758-0D76-4026-895B-188317D21360}" type="pres">
      <dgm:prSet presAssocID="{D9446412-524D-488B-A412-70DBE931F7CB}" presName="tile3text" presStyleLbl="node1" presStyleIdx="2" presStyleCnt="4">
        <dgm:presLayoutVars>
          <dgm:chMax val="0"/>
          <dgm:chPref val="0"/>
          <dgm:bulletEnabled val="1"/>
        </dgm:presLayoutVars>
      </dgm:prSet>
      <dgm:spPr/>
    </dgm:pt>
    <dgm:pt modelId="{23C5FCC1-A11A-48BA-9154-C5F4167746EF}" type="pres">
      <dgm:prSet presAssocID="{D9446412-524D-488B-A412-70DBE931F7CB}" presName="tile4" presStyleLbl="node1" presStyleIdx="3" presStyleCnt="4"/>
      <dgm:spPr/>
    </dgm:pt>
    <dgm:pt modelId="{F81EA980-107B-4017-9156-C6DB3BA96E85}" type="pres">
      <dgm:prSet presAssocID="{D9446412-524D-488B-A412-70DBE931F7CB}" presName="tile4text" presStyleLbl="node1" presStyleIdx="3" presStyleCnt="4">
        <dgm:presLayoutVars>
          <dgm:chMax val="0"/>
          <dgm:chPref val="0"/>
          <dgm:bulletEnabled val="1"/>
        </dgm:presLayoutVars>
      </dgm:prSet>
      <dgm:spPr/>
    </dgm:pt>
    <dgm:pt modelId="{E3BCDAE0-6911-456C-A0D8-E537FFBFB446}" type="pres">
      <dgm:prSet presAssocID="{D9446412-524D-488B-A412-70DBE931F7CB}" presName="centerTile" presStyleLbl="fgShp" presStyleIdx="0" presStyleCnt="1">
        <dgm:presLayoutVars>
          <dgm:chMax val="0"/>
          <dgm:chPref val="0"/>
        </dgm:presLayoutVars>
      </dgm:prSet>
      <dgm:spPr/>
    </dgm:pt>
  </dgm:ptLst>
  <dgm:cxnLst>
    <dgm:cxn modelId="{DE370B45-C77E-42E0-9BB8-651920D87C42}" type="presOf" srcId="{CEBEEA35-C6B7-41B2-ADB7-66589779E5DE}" destId="{23C5FCC1-A11A-48BA-9154-C5F4167746EF}" srcOrd="0" destOrd="0" presId="urn:microsoft.com/office/officeart/2005/8/layout/matrix1"/>
    <dgm:cxn modelId="{C084F749-3FCA-46F5-A175-1BB2F476BD0C}" srcId="{E174DD4D-E3A3-44CE-8815-4CE392DF94BC}" destId="{DD5692F4-05D3-409E-AF34-F9034CDE0DA0}" srcOrd="2" destOrd="0" parTransId="{DA4E349D-3567-469C-85A0-5E7492D69E20}" sibTransId="{96A2CA60-A6C4-4039-9FA0-EC2ADC7B94E9}"/>
    <dgm:cxn modelId="{4B31616D-D4E7-49B6-99DE-878AE0AF536E}" type="presOf" srcId="{11240C94-089C-45DA-94D2-45EB65531EB6}" destId="{99567998-860A-4F8E-BEB5-18EA04629076}" srcOrd="1" destOrd="0" presId="urn:microsoft.com/office/officeart/2005/8/layout/matrix1"/>
    <dgm:cxn modelId="{7E89977F-F49F-4860-8A99-764105A64399}" type="presOf" srcId="{11240C94-089C-45DA-94D2-45EB65531EB6}" destId="{83162490-C48D-44C4-8BE1-E61CDC7A9978}" srcOrd="0" destOrd="0" presId="urn:microsoft.com/office/officeart/2005/8/layout/matrix1"/>
    <dgm:cxn modelId="{FE049A8C-B3F6-4C78-8D74-A41547DE3608}" type="presOf" srcId="{DD5692F4-05D3-409E-AF34-F9034CDE0DA0}" destId="{C81A2758-0D76-4026-895B-188317D21360}" srcOrd="1" destOrd="0" presId="urn:microsoft.com/office/officeart/2005/8/layout/matrix1"/>
    <dgm:cxn modelId="{9FFE528F-4E15-4909-92B8-D76BB39EFE66}" srcId="{E174DD4D-E3A3-44CE-8815-4CE392DF94BC}" destId="{CEBEEA35-C6B7-41B2-ADB7-66589779E5DE}" srcOrd="3" destOrd="0" parTransId="{DECD0CA8-1431-4D0B-8E16-F92FFF9A430B}" sibTransId="{83310A20-8C20-4249-BD01-07DD26BA5F84}"/>
    <dgm:cxn modelId="{1AF58596-D414-46D9-AB29-096397F43314}" srcId="{E174DD4D-E3A3-44CE-8815-4CE392DF94BC}" destId="{11240C94-089C-45DA-94D2-45EB65531EB6}" srcOrd="1" destOrd="0" parTransId="{15691141-235F-45E0-818A-DD9E3AA59168}" sibTransId="{F3198DA5-7E48-4110-AB23-3D923944A513}"/>
    <dgm:cxn modelId="{5449B89E-A56C-48B8-8BDC-6EC0C81E73C8}" type="presOf" srcId="{E174DD4D-E3A3-44CE-8815-4CE392DF94BC}" destId="{E3BCDAE0-6911-456C-A0D8-E537FFBFB446}" srcOrd="0" destOrd="0" presId="urn:microsoft.com/office/officeart/2005/8/layout/matrix1"/>
    <dgm:cxn modelId="{AEF28FA4-035B-4597-923B-5958EDF3C724}" type="presOf" srcId="{D9446412-524D-488B-A412-70DBE931F7CB}" destId="{E3BCCDDF-E7B6-4552-BC1A-018117F2A38F}" srcOrd="0" destOrd="0" presId="urn:microsoft.com/office/officeart/2005/8/layout/matrix1"/>
    <dgm:cxn modelId="{00DEACB8-4C1F-4E50-A89B-6C122A152CFE}" type="presOf" srcId="{CBCA4FC2-2463-44CE-A6C0-4717BB574085}" destId="{C25CF77B-2D30-45D8-BDC7-2CE1C54C66EA}" srcOrd="1" destOrd="0" presId="urn:microsoft.com/office/officeart/2005/8/layout/matrix1"/>
    <dgm:cxn modelId="{4AFBC6C8-7FF7-4801-87C7-57B46642A679}" srcId="{E174DD4D-E3A3-44CE-8815-4CE392DF94BC}" destId="{CBCA4FC2-2463-44CE-A6C0-4717BB574085}" srcOrd="0" destOrd="0" parTransId="{AA9D9462-F8B3-4409-9416-020365BB71D5}" sibTransId="{9B6BEC7B-58B3-499B-BA00-FB7AE55C2603}"/>
    <dgm:cxn modelId="{90EB42CF-354B-48FA-82AE-029281D4D767}" srcId="{D9446412-524D-488B-A412-70DBE931F7CB}" destId="{E174DD4D-E3A3-44CE-8815-4CE392DF94BC}" srcOrd="0" destOrd="0" parTransId="{91034BEA-52A2-440C-8FF7-359F2E24A00B}" sibTransId="{E7E1EE45-50EB-4319-A4D8-3F792914E275}"/>
    <dgm:cxn modelId="{04B0F0E0-A2D0-4153-AA67-57BA3D12771B}" type="presOf" srcId="{CEBEEA35-C6B7-41B2-ADB7-66589779E5DE}" destId="{F81EA980-107B-4017-9156-C6DB3BA96E85}" srcOrd="1" destOrd="0" presId="urn:microsoft.com/office/officeart/2005/8/layout/matrix1"/>
    <dgm:cxn modelId="{FF1EFAE2-281F-442D-B452-882E374EB6A2}" type="presOf" srcId="{CBCA4FC2-2463-44CE-A6C0-4717BB574085}" destId="{AC03F409-F474-41D7-936F-36AC390E570F}" srcOrd="0" destOrd="0" presId="urn:microsoft.com/office/officeart/2005/8/layout/matrix1"/>
    <dgm:cxn modelId="{0BB773ED-9E7B-4721-9783-109DDAA99A97}" type="presOf" srcId="{DD5692F4-05D3-409E-AF34-F9034CDE0DA0}" destId="{63519E81-F988-4028-860B-913DDFA9D23E}" srcOrd="0" destOrd="0" presId="urn:microsoft.com/office/officeart/2005/8/layout/matrix1"/>
    <dgm:cxn modelId="{D60AB2AF-6D52-4641-9499-4D45CC7E62B5}" type="presParOf" srcId="{E3BCCDDF-E7B6-4552-BC1A-018117F2A38F}" destId="{0D74E0E2-6DB1-4D76-A060-10466D356AC2}" srcOrd="0" destOrd="0" presId="urn:microsoft.com/office/officeart/2005/8/layout/matrix1"/>
    <dgm:cxn modelId="{51EEC285-4AC6-4FEE-BD81-F28CDBBF2748}" type="presParOf" srcId="{0D74E0E2-6DB1-4D76-A060-10466D356AC2}" destId="{AC03F409-F474-41D7-936F-36AC390E570F}" srcOrd="0" destOrd="0" presId="urn:microsoft.com/office/officeart/2005/8/layout/matrix1"/>
    <dgm:cxn modelId="{3D03F0BB-DD6B-4DA7-9662-E407A02B6875}" type="presParOf" srcId="{0D74E0E2-6DB1-4D76-A060-10466D356AC2}" destId="{C25CF77B-2D30-45D8-BDC7-2CE1C54C66EA}" srcOrd="1" destOrd="0" presId="urn:microsoft.com/office/officeart/2005/8/layout/matrix1"/>
    <dgm:cxn modelId="{6B8200FF-F4F6-4913-AA9D-C8C49138C4F1}" type="presParOf" srcId="{0D74E0E2-6DB1-4D76-A060-10466D356AC2}" destId="{83162490-C48D-44C4-8BE1-E61CDC7A9978}" srcOrd="2" destOrd="0" presId="urn:microsoft.com/office/officeart/2005/8/layout/matrix1"/>
    <dgm:cxn modelId="{6FDA76FB-2138-478E-BA01-1132B725B026}" type="presParOf" srcId="{0D74E0E2-6DB1-4D76-A060-10466D356AC2}" destId="{99567998-860A-4F8E-BEB5-18EA04629076}" srcOrd="3" destOrd="0" presId="urn:microsoft.com/office/officeart/2005/8/layout/matrix1"/>
    <dgm:cxn modelId="{C371EDB2-BD89-4340-932E-4AC253E9E4B9}" type="presParOf" srcId="{0D74E0E2-6DB1-4D76-A060-10466D356AC2}" destId="{63519E81-F988-4028-860B-913DDFA9D23E}" srcOrd="4" destOrd="0" presId="urn:microsoft.com/office/officeart/2005/8/layout/matrix1"/>
    <dgm:cxn modelId="{C914D823-CD13-4231-BB65-41AA6F9C0E4D}" type="presParOf" srcId="{0D74E0E2-6DB1-4D76-A060-10466D356AC2}" destId="{C81A2758-0D76-4026-895B-188317D21360}" srcOrd="5" destOrd="0" presId="urn:microsoft.com/office/officeart/2005/8/layout/matrix1"/>
    <dgm:cxn modelId="{B76DDABF-3E3D-4F4A-AE94-DBCCC04A72C9}" type="presParOf" srcId="{0D74E0E2-6DB1-4D76-A060-10466D356AC2}" destId="{23C5FCC1-A11A-48BA-9154-C5F4167746EF}" srcOrd="6" destOrd="0" presId="urn:microsoft.com/office/officeart/2005/8/layout/matrix1"/>
    <dgm:cxn modelId="{E389B522-C08C-4D92-8C45-14A4A757702C}" type="presParOf" srcId="{0D74E0E2-6DB1-4D76-A060-10466D356AC2}" destId="{F81EA980-107B-4017-9156-C6DB3BA96E85}" srcOrd="7" destOrd="0" presId="urn:microsoft.com/office/officeart/2005/8/layout/matrix1"/>
    <dgm:cxn modelId="{D0470723-C3E6-4239-905D-2F1E81EC1F05}" type="presParOf" srcId="{E3BCCDDF-E7B6-4552-BC1A-018117F2A38F}" destId="{E3BCDAE0-6911-456C-A0D8-E537FFBFB446}"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03F409-F474-41D7-936F-36AC390E570F}">
      <dsp:nvSpPr>
        <dsp:cNvPr id="0" name=""/>
        <dsp:cNvSpPr/>
      </dsp:nvSpPr>
      <dsp:spPr>
        <a:xfrm rot="16200000">
          <a:off x="649498" y="-649498"/>
          <a:ext cx="2250144" cy="3549142"/>
        </a:xfrm>
        <a:prstGeom prst="round1Rect">
          <a:avLst/>
        </a:prstGeom>
        <a:gradFill rotWithShape="0">
          <a:gsLst>
            <a:gs pos="0">
              <a:schemeClr val="accent5">
                <a:shade val="80000"/>
                <a:hueOff val="0"/>
                <a:satOff val="0"/>
                <a:lumOff val="0"/>
                <a:alphaOff val="0"/>
                <a:lumMod val="110000"/>
                <a:satMod val="105000"/>
                <a:tint val="67000"/>
              </a:schemeClr>
            </a:gs>
            <a:gs pos="50000">
              <a:schemeClr val="accent5">
                <a:shade val="80000"/>
                <a:hueOff val="0"/>
                <a:satOff val="0"/>
                <a:lumOff val="0"/>
                <a:alphaOff val="0"/>
                <a:lumMod val="105000"/>
                <a:satMod val="103000"/>
                <a:tint val="73000"/>
              </a:schemeClr>
            </a:gs>
            <a:gs pos="100000">
              <a:schemeClr val="accent5">
                <a:shade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GB" sz="2800" kern="1200" dirty="0"/>
            <a:t>Needs of the individual patient</a:t>
          </a:r>
        </a:p>
      </dsp:txBody>
      <dsp:txXfrm rot="5400000">
        <a:off x="-1" y="1"/>
        <a:ext cx="3549142" cy="1687608"/>
      </dsp:txXfrm>
    </dsp:sp>
    <dsp:sp modelId="{83162490-C48D-44C4-8BE1-E61CDC7A9978}">
      <dsp:nvSpPr>
        <dsp:cNvPr id="0" name=""/>
        <dsp:cNvSpPr/>
      </dsp:nvSpPr>
      <dsp:spPr>
        <a:xfrm>
          <a:off x="3549142" y="0"/>
          <a:ext cx="3549142" cy="2250144"/>
        </a:xfrm>
        <a:prstGeom prst="round1Rect">
          <a:avLst/>
        </a:prstGeom>
        <a:gradFill rotWithShape="0">
          <a:gsLst>
            <a:gs pos="0">
              <a:schemeClr val="accent5">
                <a:shade val="80000"/>
                <a:hueOff val="90421"/>
                <a:satOff val="1725"/>
                <a:lumOff val="7618"/>
                <a:alphaOff val="0"/>
                <a:lumMod val="110000"/>
                <a:satMod val="105000"/>
                <a:tint val="67000"/>
              </a:schemeClr>
            </a:gs>
            <a:gs pos="50000">
              <a:schemeClr val="accent5">
                <a:shade val="80000"/>
                <a:hueOff val="90421"/>
                <a:satOff val="1725"/>
                <a:lumOff val="7618"/>
                <a:alphaOff val="0"/>
                <a:lumMod val="105000"/>
                <a:satMod val="103000"/>
                <a:tint val="73000"/>
              </a:schemeClr>
            </a:gs>
            <a:gs pos="100000">
              <a:schemeClr val="accent5">
                <a:shade val="80000"/>
                <a:hueOff val="90421"/>
                <a:satOff val="1725"/>
                <a:lumOff val="761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GB" sz="2800" kern="1200" dirty="0"/>
            <a:t>Reducing urgent care system pressures </a:t>
          </a:r>
        </a:p>
      </dsp:txBody>
      <dsp:txXfrm>
        <a:off x="3549142" y="0"/>
        <a:ext cx="3549142" cy="1687608"/>
      </dsp:txXfrm>
    </dsp:sp>
    <dsp:sp modelId="{63519E81-F988-4028-860B-913DDFA9D23E}">
      <dsp:nvSpPr>
        <dsp:cNvPr id="0" name=""/>
        <dsp:cNvSpPr/>
      </dsp:nvSpPr>
      <dsp:spPr>
        <a:xfrm rot="10800000">
          <a:off x="0" y="2250144"/>
          <a:ext cx="3549142" cy="2250144"/>
        </a:xfrm>
        <a:prstGeom prst="round1Rect">
          <a:avLst/>
        </a:prstGeom>
        <a:gradFill rotWithShape="0">
          <a:gsLst>
            <a:gs pos="0">
              <a:schemeClr val="accent5">
                <a:shade val="80000"/>
                <a:hueOff val="180842"/>
                <a:satOff val="3450"/>
                <a:lumOff val="15237"/>
                <a:alphaOff val="0"/>
                <a:lumMod val="110000"/>
                <a:satMod val="105000"/>
                <a:tint val="67000"/>
              </a:schemeClr>
            </a:gs>
            <a:gs pos="50000">
              <a:schemeClr val="accent5">
                <a:shade val="80000"/>
                <a:hueOff val="180842"/>
                <a:satOff val="3450"/>
                <a:lumOff val="15237"/>
                <a:alphaOff val="0"/>
                <a:lumMod val="105000"/>
                <a:satMod val="103000"/>
                <a:tint val="73000"/>
              </a:schemeClr>
            </a:gs>
            <a:gs pos="100000">
              <a:schemeClr val="accent5">
                <a:shade val="80000"/>
                <a:hueOff val="180842"/>
                <a:satOff val="3450"/>
                <a:lumOff val="15237"/>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GB" sz="2800" kern="1200" dirty="0"/>
            <a:t>Developing an inclusion health approach</a:t>
          </a:r>
        </a:p>
      </dsp:txBody>
      <dsp:txXfrm rot="10800000">
        <a:off x="0" y="2812680"/>
        <a:ext cx="3549142" cy="1687608"/>
      </dsp:txXfrm>
    </dsp:sp>
    <dsp:sp modelId="{23C5FCC1-A11A-48BA-9154-C5F4167746EF}">
      <dsp:nvSpPr>
        <dsp:cNvPr id="0" name=""/>
        <dsp:cNvSpPr/>
      </dsp:nvSpPr>
      <dsp:spPr>
        <a:xfrm rot="5400000">
          <a:off x="4198640" y="1600644"/>
          <a:ext cx="2250144" cy="3549142"/>
        </a:xfrm>
        <a:prstGeom prst="round1Rect">
          <a:avLst/>
        </a:prstGeom>
        <a:gradFill rotWithShape="0">
          <a:gsLst>
            <a:gs pos="0">
              <a:schemeClr val="accent5">
                <a:shade val="80000"/>
                <a:hueOff val="271263"/>
                <a:satOff val="5175"/>
                <a:lumOff val="22855"/>
                <a:alphaOff val="0"/>
                <a:lumMod val="110000"/>
                <a:satMod val="105000"/>
                <a:tint val="67000"/>
              </a:schemeClr>
            </a:gs>
            <a:gs pos="50000">
              <a:schemeClr val="accent5">
                <a:shade val="80000"/>
                <a:hueOff val="271263"/>
                <a:satOff val="5175"/>
                <a:lumOff val="22855"/>
                <a:alphaOff val="0"/>
                <a:lumMod val="105000"/>
                <a:satMod val="103000"/>
                <a:tint val="73000"/>
              </a:schemeClr>
            </a:gs>
            <a:gs pos="100000">
              <a:schemeClr val="accent5">
                <a:shade val="80000"/>
                <a:hueOff val="271263"/>
                <a:satOff val="5175"/>
                <a:lumOff val="2285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GB" sz="2800" kern="1200" dirty="0"/>
            <a:t>Effective resourcing to ensure practice sustainability</a:t>
          </a:r>
        </a:p>
      </dsp:txBody>
      <dsp:txXfrm rot="-5400000">
        <a:off x="3549142" y="2812680"/>
        <a:ext cx="3549142" cy="1687608"/>
      </dsp:txXfrm>
    </dsp:sp>
    <dsp:sp modelId="{E3BCDAE0-6911-456C-A0D8-E537FFBFB446}">
      <dsp:nvSpPr>
        <dsp:cNvPr id="0" name=""/>
        <dsp:cNvSpPr/>
      </dsp:nvSpPr>
      <dsp:spPr>
        <a:xfrm>
          <a:off x="2484399" y="1687608"/>
          <a:ext cx="2129485" cy="1125072"/>
        </a:xfrm>
        <a:prstGeom prst="roundRect">
          <a:avLst/>
        </a:prstGeom>
        <a:gradFill rotWithShape="0">
          <a:gsLst>
            <a:gs pos="0">
              <a:schemeClr val="accent5">
                <a:tint val="40000"/>
                <a:hueOff val="0"/>
                <a:satOff val="0"/>
                <a:lumOff val="0"/>
                <a:alphaOff val="0"/>
                <a:lumMod val="110000"/>
                <a:satMod val="105000"/>
                <a:tint val="67000"/>
              </a:schemeClr>
            </a:gs>
            <a:gs pos="50000">
              <a:schemeClr val="accent5">
                <a:tint val="40000"/>
                <a:hueOff val="0"/>
                <a:satOff val="0"/>
                <a:lumOff val="0"/>
                <a:alphaOff val="0"/>
                <a:lumMod val="105000"/>
                <a:satMod val="103000"/>
                <a:tint val="73000"/>
              </a:schemeClr>
            </a:gs>
            <a:gs pos="100000">
              <a:schemeClr val="accent5">
                <a:tint val="40000"/>
                <a:hueOff val="0"/>
                <a:satOff val="0"/>
                <a:lumOff val="0"/>
                <a:alphaOff val="0"/>
                <a:lumMod val="105000"/>
                <a:satMod val="109000"/>
                <a:tint val="81000"/>
              </a:schemeClr>
            </a:gs>
          </a:gsLst>
          <a:lin ang="5400000" scaled="0"/>
        </a:gradFill>
        <a:ln w="6350" cap="flat" cmpd="sng" algn="ctr">
          <a:solidFill>
            <a:schemeClr val="lt1">
              <a:hueOff val="0"/>
              <a:satOff val="0"/>
              <a:lumOff val="0"/>
              <a:alphaOff val="0"/>
            </a:schemeClr>
          </a:solidFill>
          <a:prstDash val="solid"/>
          <a:miter lim="800000"/>
        </a:ln>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dirty="0"/>
            <a:t>Balance</a:t>
          </a:r>
        </a:p>
      </dsp:txBody>
      <dsp:txXfrm>
        <a:off x="2539320" y="1742529"/>
        <a:ext cx="2019643" cy="1015230"/>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B36CB-D94B-48D4-AFA4-EDA188BF3C5E}"/>
              </a:ext>
            </a:extLst>
          </p:cNvPr>
          <p:cNvSpPr>
            <a:spLocks noGrp="1"/>
          </p:cNvSpPr>
          <p:nvPr>
            <p:ph type="ctrTitle"/>
          </p:nvPr>
        </p:nvSpPr>
        <p:spPr>
          <a:xfrm>
            <a:off x="1031966" y="1690777"/>
            <a:ext cx="10354902" cy="1819186"/>
          </a:xfrm>
        </p:spPr>
        <p:txBody>
          <a:bodyPr anchor="b"/>
          <a:lstStyle>
            <a:lvl1pPr algn="ctr">
              <a:defRPr sz="6000" b="1"/>
            </a:lvl1pPr>
          </a:lstStyle>
          <a:p>
            <a:r>
              <a:rPr lang="en-US"/>
              <a:t>Click to edit Master title style</a:t>
            </a:r>
            <a:endParaRPr lang="en-GB"/>
          </a:p>
        </p:txBody>
      </p:sp>
      <p:sp>
        <p:nvSpPr>
          <p:cNvPr id="3" name="Subtitle 2">
            <a:extLst>
              <a:ext uri="{FF2B5EF4-FFF2-40B4-BE49-F238E27FC236}">
                <a16:creationId xmlns:a16="http://schemas.microsoft.com/office/drawing/2014/main" id="{636D89B1-64CE-4B05-AAE5-074032DE03F9}"/>
              </a:ext>
            </a:extLst>
          </p:cNvPr>
          <p:cNvSpPr>
            <a:spLocks noGrp="1"/>
          </p:cNvSpPr>
          <p:nvPr>
            <p:ph type="subTitle" idx="1"/>
          </p:nvPr>
        </p:nvSpPr>
        <p:spPr>
          <a:xfrm>
            <a:off x="1031965" y="3602038"/>
            <a:ext cx="10354901"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72C7923-AD00-4B40-943F-2DB19FF68D4C}"/>
              </a:ext>
            </a:extLst>
          </p:cNvPr>
          <p:cNvSpPr>
            <a:spLocks noGrp="1"/>
          </p:cNvSpPr>
          <p:nvPr>
            <p:ph type="dt" sz="half" idx="10"/>
          </p:nvPr>
        </p:nvSpPr>
        <p:spPr/>
        <p:txBody>
          <a:bodyPr/>
          <a:lstStyle/>
          <a:p>
            <a:fld id="{C4627B31-A628-4475-9BE1-02A1520BA257}" type="datetime1">
              <a:rPr lang="en-GB" smtClean="0"/>
              <a:t>20/02/2025</a:t>
            </a:fld>
            <a:endParaRPr lang="en-GB"/>
          </a:p>
        </p:txBody>
      </p:sp>
      <p:sp>
        <p:nvSpPr>
          <p:cNvPr id="5" name="Footer Placeholder 4">
            <a:extLst>
              <a:ext uri="{FF2B5EF4-FFF2-40B4-BE49-F238E27FC236}">
                <a16:creationId xmlns:a16="http://schemas.microsoft.com/office/drawing/2014/main" id="{D6A7A2AF-C284-41F5-855B-FB958ECC85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9EA1312-A56F-4107-AF60-2CEC1108FDD6}"/>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2762748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236A1-C13E-4D71-BF17-82874A16F02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20EE4EA-D4C6-4E7D-9B43-5949519CEA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03DDD2-1229-45D9-A48A-D21A7DCB4776}"/>
              </a:ext>
            </a:extLst>
          </p:cNvPr>
          <p:cNvSpPr>
            <a:spLocks noGrp="1"/>
          </p:cNvSpPr>
          <p:nvPr>
            <p:ph type="dt" sz="half" idx="10"/>
          </p:nvPr>
        </p:nvSpPr>
        <p:spPr/>
        <p:txBody>
          <a:bodyPr/>
          <a:lstStyle/>
          <a:p>
            <a:fld id="{FC1B766A-8271-4045-B3EA-45E17C067BC8}" type="datetime1">
              <a:rPr lang="en-GB" smtClean="0"/>
              <a:t>20/02/2025</a:t>
            </a:fld>
            <a:endParaRPr lang="en-GB"/>
          </a:p>
        </p:txBody>
      </p:sp>
      <p:sp>
        <p:nvSpPr>
          <p:cNvPr id="5" name="Footer Placeholder 4">
            <a:extLst>
              <a:ext uri="{FF2B5EF4-FFF2-40B4-BE49-F238E27FC236}">
                <a16:creationId xmlns:a16="http://schemas.microsoft.com/office/drawing/2014/main" id="{CE32D306-A763-4823-B787-EBB23E25D0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9736E41-53EE-44AD-A9C4-9DE60A1AFC48}"/>
              </a:ext>
            </a:extLst>
          </p:cNvPr>
          <p:cNvSpPr>
            <a:spLocks noGrp="1"/>
          </p:cNvSpPr>
          <p:nvPr>
            <p:ph type="sldNum" sz="quarter" idx="12"/>
          </p:nvPr>
        </p:nvSpPr>
        <p:spPr>
          <a:xfrm>
            <a:off x="11515725" y="6356349"/>
            <a:ext cx="485056" cy="365125"/>
          </a:xfrm>
        </p:spPr>
        <p:txBody>
          <a:bodyPr/>
          <a:lstStyle>
            <a:lvl1pPr algn="ctr">
              <a:defRPr/>
            </a:lvl1pPr>
          </a:lstStyle>
          <a:p>
            <a:fld id="{507B77E4-D16E-4E80-BECE-B10ACE50DA11}" type="slidenum">
              <a:rPr lang="en-GB" smtClean="0"/>
              <a:pPr/>
              <a:t>‹#›</a:t>
            </a:fld>
            <a:endParaRPr lang="en-GB"/>
          </a:p>
        </p:txBody>
      </p:sp>
    </p:spTree>
    <p:extLst>
      <p:ext uri="{BB962C8B-B14F-4D97-AF65-F5344CB8AC3E}">
        <p14:creationId xmlns:p14="http://schemas.microsoft.com/office/powerpoint/2010/main" val="3617178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FA1AB-71E0-4F72-877C-EF4190496BE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1AD2F5F-4EB9-4387-A976-A25B7EDAA8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25A7FD-0F4E-4770-BCDE-EEB18302CCE3}"/>
              </a:ext>
            </a:extLst>
          </p:cNvPr>
          <p:cNvSpPr>
            <a:spLocks noGrp="1"/>
          </p:cNvSpPr>
          <p:nvPr>
            <p:ph type="dt" sz="half" idx="10"/>
          </p:nvPr>
        </p:nvSpPr>
        <p:spPr/>
        <p:txBody>
          <a:bodyPr/>
          <a:lstStyle/>
          <a:p>
            <a:fld id="{39F9D354-8EAC-4336-9C03-12B34884C400}" type="datetime1">
              <a:rPr lang="en-GB" smtClean="0"/>
              <a:t>20/02/2025</a:t>
            </a:fld>
            <a:endParaRPr lang="en-GB"/>
          </a:p>
        </p:txBody>
      </p:sp>
      <p:sp>
        <p:nvSpPr>
          <p:cNvPr id="5" name="Footer Placeholder 4">
            <a:extLst>
              <a:ext uri="{FF2B5EF4-FFF2-40B4-BE49-F238E27FC236}">
                <a16:creationId xmlns:a16="http://schemas.microsoft.com/office/drawing/2014/main" id="{3055AE23-3BD8-4F3F-8504-A57CF01486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EF193EB-4E55-4452-8BFA-FC4ADFB30B45}"/>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2408474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0426E-C5AA-447E-B245-CE13FAC8561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3631D3B-A82D-4F42-8161-FDEF5C94C70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F6B4280-832B-4E3E-A685-288574ACEAA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58A551F-DE46-45D9-8187-7C49DB76BC76}"/>
              </a:ext>
            </a:extLst>
          </p:cNvPr>
          <p:cNvSpPr>
            <a:spLocks noGrp="1"/>
          </p:cNvSpPr>
          <p:nvPr>
            <p:ph type="dt" sz="half" idx="10"/>
          </p:nvPr>
        </p:nvSpPr>
        <p:spPr/>
        <p:txBody>
          <a:bodyPr/>
          <a:lstStyle/>
          <a:p>
            <a:fld id="{CC8BCC0B-F367-4E8B-B00D-614398050CCE}" type="datetime1">
              <a:rPr lang="en-GB" smtClean="0"/>
              <a:t>20/02/2025</a:t>
            </a:fld>
            <a:endParaRPr lang="en-GB"/>
          </a:p>
        </p:txBody>
      </p:sp>
      <p:sp>
        <p:nvSpPr>
          <p:cNvPr id="6" name="Footer Placeholder 5">
            <a:extLst>
              <a:ext uri="{FF2B5EF4-FFF2-40B4-BE49-F238E27FC236}">
                <a16:creationId xmlns:a16="http://schemas.microsoft.com/office/drawing/2014/main" id="{A4C0D068-AADB-444B-AF96-AEA7A3E52C5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6B5855F-6522-410D-9533-DE0786C15F8B}"/>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2100745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D695F-D396-4053-96F1-06C77BA8CDA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BB2C5B3-4A31-4F74-BA8A-817FF1C2DA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5ADA3FD-8E7C-45F9-AFFD-6944CBA5C2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B90AE02-86C8-4CB8-919E-B419B2EF7C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A45E8A-33D4-4584-B0D3-57C9AF29697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EF32C08-7772-4D0F-83FC-B24E8B9A2882}"/>
              </a:ext>
            </a:extLst>
          </p:cNvPr>
          <p:cNvSpPr>
            <a:spLocks noGrp="1"/>
          </p:cNvSpPr>
          <p:nvPr>
            <p:ph type="dt" sz="half" idx="10"/>
          </p:nvPr>
        </p:nvSpPr>
        <p:spPr/>
        <p:txBody>
          <a:bodyPr/>
          <a:lstStyle/>
          <a:p>
            <a:fld id="{1F174214-55C3-464E-BBF2-DAC244E0F8F9}" type="datetime1">
              <a:rPr lang="en-GB" smtClean="0"/>
              <a:t>20/02/2025</a:t>
            </a:fld>
            <a:endParaRPr lang="en-GB"/>
          </a:p>
        </p:txBody>
      </p:sp>
      <p:sp>
        <p:nvSpPr>
          <p:cNvPr id="8" name="Footer Placeholder 7">
            <a:extLst>
              <a:ext uri="{FF2B5EF4-FFF2-40B4-BE49-F238E27FC236}">
                <a16:creationId xmlns:a16="http://schemas.microsoft.com/office/drawing/2014/main" id="{31221EB3-2F51-4861-8551-80F87B0C011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9658968-8CEF-46CF-A1E3-23EEB9AD4E50}"/>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3861956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95434-97F3-4F7C-AFD9-F1CE0A296D1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ACDA661-64F2-44BA-9D48-6E8B3978B16F}"/>
              </a:ext>
            </a:extLst>
          </p:cNvPr>
          <p:cNvSpPr>
            <a:spLocks noGrp="1"/>
          </p:cNvSpPr>
          <p:nvPr>
            <p:ph type="dt" sz="half" idx="10"/>
          </p:nvPr>
        </p:nvSpPr>
        <p:spPr/>
        <p:txBody>
          <a:bodyPr/>
          <a:lstStyle/>
          <a:p>
            <a:fld id="{6CFDA792-EAAA-47F2-9A74-C900FB01117F}" type="datetime1">
              <a:rPr lang="en-GB" smtClean="0"/>
              <a:t>20/02/2025</a:t>
            </a:fld>
            <a:endParaRPr lang="en-GB"/>
          </a:p>
        </p:txBody>
      </p:sp>
      <p:sp>
        <p:nvSpPr>
          <p:cNvPr id="4" name="Footer Placeholder 3">
            <a:extLst>
              <a:ext uri="{FF2B5EF4-FFF2-40B4-BE49-F238E27FC236}">
                <a16:creationId xmlns:a16="http://schemas.microsoft.com/office/drawing/2014/main" id="{8DDEAAFA-31AC-488D-BEC9-D608E644C8C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85AE410-B0C7-4CCF-B861-7AC0D193EE2E}"/>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1210672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E2342E-9330-4BB7-8B1D-045B880611B8}"/>
              </a:ext>
            </a:extLst>
          </p:cNvPr>
          <p:cNvSpPr>
            <a:spLocks noGrp="1"/>
          </p:cNvSpPr>
          <p:nvPr>
            <p:ph type="dt" sz="half" idx="10"/>
          </p:nvPr>
        </p:nvSpPr>
        <p:spPr/>
        <p:txBody>
          <a:bodyPr/>
          <a:lstStyle/>
          <a:p>
            <a:fld id="{84C2CDD2-7ADD-42CB-B708-BE6DB136EC22}" type="datetime1">
              <a:rPr lang="en-GB" smtClean="0"/>
              <a:t>20/02/2025</a:t>
            </a:fld>
            <a:endParaRPr lang="en-GB"/>
          </a:p>
        </p:txBody>
      </p:sp>
      <p:sp>
        <p:nvSpPr>
          <p:cNvPr id="3" name="Footer Placeholder 2">
            <a:extLst>
              <a:ext uri="{FF2B5EF4-FFF2-40B4-BE49-F238E27FC236}">
                <a16:creationId xmlns:a16="http://schemas.microsoft.com/office/drawing/2014/main" id="{74965B5D-A0DA-46A2-8211-E32405DC147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B1383DD-ED93-493E-AF86-79F88303C178}"/>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1742416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673DE-20D1-4DE3-9909-301E3458F6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3B304F6-BAFB-4712-9511-A472107E63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93B43B6-65D9-4DEE-9C63-6F84E8EC08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232E8C-2485-4D6E-AECB-0C245F1440CF}"/>
              </a:ext>
            </a:extLst>
          </p:cNvPr>
          <p:cNvSpPr>
            <a:spLocks noGrp="1"/>
          </p:cNvSpPr>
          <p:nvPr>
            <p:ph type="dt" sz="half" idx="10"/>
          </p:nvPr>
        </p:nvSpPr>
        <p:spPr/>
        <p:txBody>
          <a:bodyPr/>
          <a:lstStyle/>
          <a:p>
            <a:fld id="{0FC64D67-73EF-4625-9A17-393191BC9E4A}" type="datetime1">
              <a:rPr lang="en-GB" smtClean="0"/>
              <a:t>20/02/2025</a:t>
            </a:fld>
            <a:endParaRPr lang="en-GB"/>
          </a:p>
        </p:txBody>
      </p:sp>
      <p:sp>
        <p:nvSpPr>
          <p:cNvPr id="6" name="Footer Placeholder 5">
            <a:extLst>
              <a:ext uri="{FF2B5EF4-FFF2-40B4-BE49-F238E27FC236}">
                <a16:creationId xmlns:a16="http://schemas.microsoft.com/office/drawing/2014/main" id="{53323B59-9DC2-4E2E-A551-295FD78C839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F55A9DC-2666-4674-A378-4F964ECB643B}"/>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656219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B9F1A-672D-4601-821E-4E993AAB2C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9708FC2-EB7D-47B9-BF7A-F9AB3C9884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753C29C-A160-4F25-9587-0CEA600828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7D60E5-6D85-45B1-BC0A-68BB62925B40}"/>
              </a:ext>
            </a:extLst>
          </p:cNvPr>
          <p:cNvSpPr>
            <a:spLocks noGrp="1"/>
          </p:cNvSpPr>
          <p:nvPr>
            <p:ph type="dt" sz="half" idx="10"/>
          </p:nvPr>
        </p:nvSpPr>
        <p:spPr/>
        <p:txBody>
          <a:bodyPr/>
          <a:lstStyle/>
          <a:p>
            <a:fld id="{0E46408F-839C-4528-8E66-C8B416F8CD10}" type="datetime1">
              <a:rPr lang="en-GB" smtClean="0"/>
              <a:t>20/02/2025</a:t>
            </a:fld>
            <a:endParaRPr lang="en-GB"/>
          </a:p>
        </p:txBody>
      </p:sp>
      <p:sp>
        <p:nvSpPr>
          <p:cNvPr id="6" name="Footer Placeholder 5">
            <a:extLst>
              <a:ext uri="{FF2B5EF4-FFF2-40B4-BE49-F238E27FC236}">
                <a16:creationId xmlns:a16="http://schemas.microsoft.com/office/drawing/2014/main" id="{CA8BCEA8-6C61-4C97-BF0B-9E6C516EB7E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4F38056-AD93-45F0-A069-03818ECC1C4E}"/>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468966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178C9-A202-4C51-B684-AA032EABD81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051712D-40E3-4808-8F41-604367F050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6F0282E-62AF-462C-ADF8-EAC9CB9AE884}"/>
              </a:ext>
            </a:extLst>
          </p:cNvPr>
          <p:cNvSpPr>
            <a:spLocks noGrp="1"/>
          </p:cNvSpPr>
          <p:nvPr>
            <p:ph type="dt" sz="half" idx="10"/>
          </p:nvPr>
        </p:nvSpPr>
        <p:spPr/>
        <p:txBody>
          <a:bodyPr/>
          <a:lstStyle/>
          <a:p>
            <a:fld id="{F76247AF-18E3-4FF4-8E7C-E108C233B447}" type="datetime1">
              <a:rPr lang="en-GB" smtClean="0"/>
              <a:t>20/02/2025</a:t>
            </a:fld>
            <a:endParaRPr lang="en-GB"/>
          </a:p>
        </p:txBody>
      </p:sp>
      <p:sp>
        <p:nvSpPr>
          <p:cNvPr id="5" name="Footer Placeholder 4">
            <a:extLst>
              <a:ext uri="{FF2B5EF4-FFF2-40B4-BE49-F238E27FC236}">
                <a16:creationId xmlns:a16="http://schemas.microsoft.com/office/drawing/2014/main" id="{3F6A18F8-DBB2-4022-9FFD-4187D9DC1F5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9E5ED38-9185-4A18-AC56-4057D95F391A}"/>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1170367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92E3F8-2304-4551-B7FA-8AA677A5C71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7176138-96CD-4183-9D23-AF9D8A2FAF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8F10A5-F94F-471A-BEDA-C188388F408C}"/>
              </a:ext>
            </a:extLst>
          </p:cNvPr>
          <p:cNvSpPr>
            <a:spLocks noGrp="1"/>
          </p:cNvSpPr>
          <p:nvPr>
            <p:ph type="dt" sz="half" idx="10"/>
          </p:nvPr>
        </p:nvSpPr>
        <p:spPr/>
        <p:txBody>
          <a:bodyPr/>
          <a:lstStyle/>
          <a:p>
            <a:fld id="{0CFB61A8-67E4-4DEA-B30B-233998EA809D}" type="datetime1">
              <a:rPr lang="en-GB" smtClean="0"/>
              <a:t>20/02/2025</a:t>
            </a:fld>
            <a:endParaRPr lang="en-GB"/>
          </a:p>
        </p:txBody>
      </p:sp>
      <p:sp>
        <p:nvSpPr>
          <p:cNvPr id="5" name="Footer Placeholder 4">
            <a:extLst>
              <a:ext uri="{FF2B5EF4-FFF2-40B4-BE49-F238E27FC236}">
                <a16:creationId xmlns:a16="http://schemas.microsoft.com/office/drawing/2014/main" id="{C1A511EF-642F-4FA3-AAC0-A1EB4C176E8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E1B102-DC2E-4793-9367-584169C35D3C}"/>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2525458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31F84AF1-0702-4EF9-813A-2BB361D138CF}"/>
              </a:ext>
            </a:extLst>
          </p:cNvPr>
          <p:cNvSpPr/>
          <p:nvPr userDrawn="1"/>
        </p:nvSpPr>
        <p:spPr>
          <a:xfrm>
            <a:off x="11524891" y="6356349"/>
            <a:ext cx="475890" cy="682806"/>
          </a:xfrm>
          <a:prstGeom prst="roundRect">
            <a:avLst/>
          </a:pr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Placeholder 1">
            <a:extLst>
              <a:ext uri="{FF2B5EF4-FFF2-40B4-BE49-F238E27FC236}">
                <a16:creationId xmlns:a16="http://schemas.microsoft.com/office/drawing/2014/main" id="{A2D1E01E-7A71-4DCC-B6D0-3CB0B9956D74}"/>
              </a:ext>
            </a:extLst>
          </p:cNvPr>
          <p:cNvSpPr>
            <a:spLocks noGrp="1"/>
          </p:cNvSpPr>
          <p:nvPr>
            <p:ph type="title"/>
          </p:nvPr>
        </p:nvSpPr>
        <p:spPr>
          <a:xfrm>
            <a:off x="838200" y="365125"/>
            <a:ext cx="9358223"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660E52C-EF14-4C0E-A81C-450249A6B7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2ADC1E-D8D2-4584-B53B-A7A901FFF1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4C0929-79B8-456B-90A3-D74C5E125E35}" type="datetime1">
              <a:rPr lang="en-GB" smtClean="0"/>
              <a:t>20/02/2025</a:t>
            </a:fld>
            <a:endParaRPr lang="en-GB"/>
          </a:p>
        </p:txBody>
      </p:sp>
      <p:sp>
        <p:nvSpPr>
          <p:cNvPr id="5" name="Footer Placeholder 4">
            <a:extLst>
              <a:ext uri="{FF2B5EF4-FFF2-40B4-BE49-F238E27FC236}">
                <a16:creationId xmlns:a16="http://schemas.microsoft.com/office/drawing/2014/main" id="{D0B93FF6-EAEF-4B43-A31B-64728A3470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2EC5121-16DA-467F-8007-37B0D1B44EDB}"/>
              </a:ext>
            </a:extLst>
          </p:cNvPr>
          <p:cNvSpPr>
            <a:spLocks noGrp="1"/>
          </p:cNvSpPr>
          <p:nvPr>
            <p:ph type="sldNum" sz="quarter" idx="4"/>
          </p:nvPr>
        </p:nvSpPr>
        <p:spPr>
          <a:xfrm>
            <a:off x="9257581" y="6356349"/>
            <a:ext cx="2743200" cy="365125"/>
          </a:xfrm>
          <a:prstGeom prst="rect">
            <a:avLst/>
          </a:prstGeom>
        </p:spPr>
        <p:txBody>
          <a:bodyPr vert="horz" lIns="91440" tIns="45720" rIns="91440" bIns="45720" rtlCol="0" anchor="ctr"/>
          <a:lstStyle>
            <a:lvl1pPr algn="r">
              <a:defRPr sz="2000" b="1">
                <a:solidFill>
                  <a:schemeClr val="bg1"/>
                </a:solidFill>
              </a:defRPr>
            </a:lvl1pPr>
          </a:lstStyle>
          <a:p>
            <a:fld id="{507B77E4-D16E-4E80-BECE-B10ACE50DA11}" type="slidenum">
              <a:rPr lang="en-GB" smtClean="0"/>
              <a:pPr/>
              <a:t>‹#›</a:t>
            </a:fld>
            <a:endParaRPr lang="en-GB"/>
          </a:p>
        </p:txBody>
      </p:sp>
      <p:pic>
        <p:nvPicPr>
          <p:cNvPr id="8" name="Picture 7">
            <a:extLst>
              <a:ext uri="{FF2B5EF4-FFF2-40B4-BE49-F238E27FC236}">
                <a16:creationId xmlns:a16="http://schemas.microsoft.com/office/drawing/2014/main" id="{609BCE69-8B30-40F4-94AB-4CC3EEFA68C5}"/>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10351698" y="210500"/>
            <a:ext cx="1576002" cy="1031771"/>
          </a:xfrm>
          <a:prstGeom prst="rect">
            <a:avLst/>
          </a:prstGeom>
        </p:spPr>
      </p:pic>
      <p:sp>
        <p:nvSpPr>
          <p:cNvPr id="10" name="Rectangle 9">
            <a:extLst>
              <a:ext uri="{FF2B5EF4-FFF2-40B4-BE49-F238E27FC236}">
                <a16:creationId xmlns:a16="http://schemas.microsoft.com/office/drawing/2014/main" id="{B9EC2818-4AB5-4BDB-AC2E-6A1E033CFD59}"/>
              </a:ext>
            </a:extLst>
          </p:cNvPr>
          <p:cNvSpPr/>
          <p:nvPr userDrawn="1"/>
        </p:nvSpPr>
        <p:spPr>
          <a:xfrm>
            <a:off x="-63260" y="-74313"/>
            <a:ext cx="444260" cy="71685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027820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3600" b="0" kern="1200">
          <a:solidFill>
            <a:srgbClr val="0072BC"/>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2">
              <a:lumMod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2">
              <a:lumMod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4402AA-E54F-F173-25C0-BB4B667BA7E3}"/>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07B77E4-D16E-4E80-BECE-B10ACE50DA11}" type="slidenum">
              <a:rPr kumimoji="0" lang="en-GB" sz="2000" b="1"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a:t>
            </a:fld>
            <a:endParaRPr kumimoji="0" lang="en-GB" sz="2000" b="1"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F5EB1BA1-9C9E-8E74-9AD2-3F90A3AED763}"/>
              </a:ext>
            </a:extLst>
          </p:cNvPr>
          <p:cNvSpPr txBox="1"/>
          <p:nvPr/>
        </p:nvSpPr>
        <p:spPr>
          <a:xfrm>
            <a:off x="1043683" y="1950448"/>
            <a:ext cx="7561779"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srgbClr val="70AD47">
                    <a:lumMod val="75000"/>
                  </a:srgbClr>
                </a:solidFill>
                <a:effectLst/>
                <a:uLnTx/>
                <a:uFillTx/>
                <a:latin typeface="Daytona Light" panose="020B0304030503040204" pitchFamily="34" charset="0"/>
                <a:ea typeface="+mn-ea"/>
                <a:cs typeface="Biome" panose="020B0503030204020804" pitchFamily="34" charset="0"/>
              </a:rPr>
              <a:t>Long Term Condition Locally Enhanced Service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srgbClr val="70AD47">
                  <a:lumMod val="75000"/>
                </a:srgbClr>
              </a:solidFill>
              <a:effectLst/>
              <a:uLnTx/>
              <a:uFillTx/>
              <a:latin typeface="Daytona Light" panose="020B0304030503040204" pitchFamily="34" charset="0"/>
              <a:ea typeface="+mn-ea"/>
              <a:cs typeface="Biome" panose="020B05030302040208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70AD47">
                    <a:lumMod val="75000"/>
                  </a:srgbClr>
                </a:solidFill>
                <a:effectLst/>
                <a:uLnTx/>
                <a:uFillTx/>
                <a:latin typeface="Daytona Light" panose="020B0304030503040204" pitchFamily="34" charset="0"/>
                <a:ea typeface="+mn-ea"/>
                <a:cs typeface="Biome" panose="020B0503030204020804" pitchFamily="34" charset="0"/>
              </a:rPr>
              <a:t>19th February 2025</a:t>
            </a:r>
          </a:p>
        </p:txBody>
      </p:sp>
      <p:pic>
        <p:nvPicPr>
          <p:cNvPr id="6" name="Picture 5">
            <a:extLst>
              <a:ext uri="{FF2B5EF4-FFF2-40B4-BE49-F238E27FC236}">
                <a16:creationId xmlns:a16="http://schemas.microsoft.com/office/drawing/2014/main" id="{17B41BE1-E128-6F22-3875-7F39ACBD812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043683" y="4148191"/>
            <a:ext cx="7217018" cy="2160142"/>
          </a:xfrm>
          <a:prstGeom prst="rect">
            <a:avLst/>
          </a:prstGeom>
        </p:spPr>
      </p:pic>
    </p:spTree>
    <p:extLst>
      <p:ext uri="{BB962C8B-B14F-4D97-AF65-F5344CB8AC3E}">
        <p14:creationId xmlns:p14="http://schemas.microsoft.com/office/powerpoint/2010/main" val="3002432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05736-95EE-D044-DD85-4F96B69F467F}"/>
              </a:ext>
            </a:extLst>
          </p:cNvPr>
          <p:cNvSpPr>
            <a:spLocks noGrp="1"/>
          </p:cNvSpPr>
          <p:nvPr>
            <p:ph type="title"/>
          </p:nvPr>
        </p:nvSpPr>
        <p:spPr/>
        <p:txBody>
          <a:bodyPr/>
          <a:lstStyle/>
          <a:p>
            <a:r>
              <a:rPr lang="en-GB" dirty="0"/>
              <a:t>Contents of Session</a:t>
            </a:r>
          </a:p>
        </p:txBody>
      </p:sp>
      <p:sp>
        <p:nvSpPr>
          <p:cNvPr id="3" name="Content Placeholder 2">
            <a:extLst>
              <a:ext uri="{FF2B5EF4-FFF2-40B4-BE49-F238E27FC236}">
                <a16:creationId xmlns:a16="http://schemas.microsoft.com/office/drawing/2014/main" id="{E55A1AAC-A410-A98E-87B1-9A1AE77E965D}"/>
              </a:ext>
            </a:extLst>
          </p:cNvPr>
          <p:cNvSpPr>
            <a:spLocks noGrp="1"/>
          </p:cNvSpPr>
          <p:nvPr>
            <p:ph idx="1"/>
          </p:nvPr>
        </p:nvSpPr>
        <p:spPr/>
        <p:txBody>
          <a:bodyPr>
            <a:normAutofit/>
          </a:bodyPr>
          <a:lstStyle/>
          <a:p>
            <a:pPr>
              <a:lnSpc>
                <a:spcPct val="150000"/>
              </a:lnSpc>
            </a:pPr>
            <a:r>
              <a:rPr lang="en-GB" dirty="0"/>
              <a:t>Introduction</a:t>
            </a:r>
          </a:p>
          <a:p>
            <a:pPr>
              <a:lnSpc>
                <a:spcPct val="150000"/>
              </a:lnSpc>
            </a:pPr>
            <a:r>
              <a:rPr lang="en-GB" b="1" dirty="0"/>
              <a:t>Part I 	– 	Aims, Objectives and Structure</a:t>
            </a:r>
          </a:p>
          <a:p>
            <a:pPr>
              <a:lnSpc>
                <a:spcPct val="150000"/>
              </a:lnSpc>
            </a:pPr>
            <a:r>
              <a:rPr lang="en-GB" b="1" dirty="0"/>
              <a:t>Part II 	– 	How to Deliver the LTC LES</a:t>
            </a:r>
          </a:p>
          <a:p>
            <a:pPr>
              <a:lnSpc>
                <a:spcPct val="150000"/>
              </a:lnSpc>
            </a:pPr>
            <a:r>
              <a:rPr lang="en-GB" b="1" dirty="0"/>
              <a:t>Part III	– 	Monitoring Requirements</a:t>
            </a:r>
          </a:p>
          <a:p>
            <a:pPr>
              <a:lnSpc>
                <a:spcPct val="150000"/>
              </a:lnSpc>
            </a:pPr>
            <a:r>
              <a:rPr lang="en-GB" b="1" dirty="0"/>
              <a:t>Part IV	– 	Questions &amp; Further Supporting Documentation</a:t>
            </a:r>
          </a:p>
        </p:txBody>
      </p:sp>
      <p:sp>
        <p:nvSpPr>
          <p:cNvPr id="4" name="Slide Number Placeholder 3">
            <a:extLst>
              <a:ext uri="{FF2B5EF4-FFF2-40B4-BE49-F238E27FC236}">
                <a16:creationId xmlns:a16="http://schemas.microsoft.com/office/drawing/2014/main" id="{898E56D1-4C32-5863-AF8D-3FD80B5D68C5}"/>
              </a:ext>
            </a:extLst>
          </p:cNvPr>
          <p:cNvSpPr>
            <a:spLocks noGrp="1"/>
          </p:cNvSpPr>
          <p:nvPr>
            <p:ph type="sldNum" sz="quarter" idx="12"/>
          </p:nvPr>
        </p:nvSpPr>
        <p:spPr/>
        <p:txBody>
          <a:bodyPr/>
          <a:lstStyle/>
          <a:p>
            <a:fld id="{507B77E4-D16E-4E80-BECE-B10ACE50DA11}" type="slidenum">
              <a:rPr lang="en-GB" smtClean="0"/>
              <a:pPr/>
              <a:t>2</a:t>
            </a:fld>
            <a:endParaRPr lang="en-GB"/>
          </a:p>
        </p:txBody>
      </p:sp>
    </p:spTree>
    <p:extLst>
      <p:ext uri="{BB962C8B-B14F-4D97-AF65-F5344CB8AC3E}">
        <p14:creationId xmlns:p14="http://schemas.microsoft.com/office/powerpoint/2010/main" val="1836733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9E7B5-48C1-B412-372E-2AE33212D8DA}"/>
              </a:ext>
            </a:extLst>
          </p:cNvPr>
          <p:cNvSpPr>
            <a:spLocks noGrp="1"/>
          </p:cNvSpPr>
          <p:nvPr>
            <p:ph type="title"/>
          </p:nvPr>
        </p:nvSpPr>
        <p:spPr/>
        <p:txBody>
          <a:bodyPr/>
          <a:lstStyle/>
          <a:p>
            <a:r>
              <a:rPr lang="en-US" dirty="0"/>
              <a:t>Part I </a:t>
            </a:r>
            <a:endParaRPr lang="en-GB" dirty="0"/>
          </a:p>
        </p:txBody>
      </p:sp>
      <p:sp>
        <p:nvSpPr>
          <p:cNvPr id="3" name="Text Placeholder 2">
            <a:extLst>
              <a:ext uri="{FF2B5EF4-FFF2-40B4-BE49-F238E27FC236}">
                <a16:creationId xmlns:a16="http://schemas.microsoft.com/office/drawing/2014/main" id="{E25972D3-9210-193D-7A6E-0A909173404A}"/>
              </a:ext>
            </a:extLst>
          </p:cNvPr>
          <p:cNvSpPr>
            <a:spLocks noGrp="1"/>
          </p:cNvSpPr>
          <p:nvPr>
            <p:ph type="body" idx="1"/>
          </p:nvPr>
        </p:nvSpPr>
        <p:spPr/>
        <p:txBody>
          <a:bodyPr/>
          <a:lstStyle/>
          <a:p>
            <a:r>
              <a:rPr lang="en-US" dirty="0"/>
              <a:t>Aims, Objectives and Structure</a:t>
            </a:r>
            <a:endParaRPr lang="en-GB" dirty="0"/>
          </a:p>
        </p:txBody>
      </p:sp>
      <p:sp>
        <p:nvSpPr>
          <p:cNvPr id="4" name="Slide Number Placeholder 3">
            <a:extLst>
              <a:ext uri="{FF2B5EF4-FFF2-40B4-BE49-F238E27FC236}">
                <a16:creationId xmlns:a16="http://schemas.microsoft.com/office/drawing/2014/main" id="{67D22CEC-71A6-80DD-D9CD-11B4BD01F0CF}"/>
              </a:ext>
            </a:extLst>
          </p:cNvPr>
          <p:cNvSpPr>
            <a:spLocks noGrp="1"/>
          </p:cNvSpPr>
          <p:nvPr>
            <p:ph type="sldNum" sz="quarter" idx="12"/>
          </p:nvPr>
        </p:nvSpPr>
        <p:spPr/>
        <p:txBody>
          <a:bodyPr/>
          <a:lstStyle/>
          <a:p>
            <a:fld id="{507B77E4-D16E-4E80-BECE-B10ACE50DA11}" type="slidenum">
              <a:rPr lang="en-GB" smtClean="0"/>
              <a:t>3</a:t>
            </a:fld>
            <a:endParaRPr lang="en-GB"/>
          </a:p>
        </p:txBody>
      </p:sp>
    </p:spTree>
    <p:extLst>
      <p:ext uri="{BB962C8B-B14F-4D97-AF65-F5344CB8AC3E}">
        <p14:creationId xmlns:p14="http://schemas.microsoft.com/office/powerpoint/2010/main" val="2665169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D9ADF-021F-49F4-1F5D-31C80F62CF6D}"/>
              </a:ext>
            </a:extLst>
          </p:cNvPr>
          <p:cNvSpPr>
            <a:spLocks noGrp="1"/>
          </p:cNvSpPr>
          <p:nvPr>
            <p:ph type="title"/>
          </p:nvPr>
        </p:nvSpPr>
        <p:spPr/>
        <p:txBody>
          <a:bodyPr/>
          <a:lstStyle/>
          <a:p>
            <a:r>
              <a:rPr lang="en-GB" dirty="0"/>
              <a:t>Intentions:</a:t>
            </a:r>
          </a:p>
        </p:txBody>
      </p:sp>
      <p:sp>
        <p:nvSpPr>
          <p:cNvPr id="4" name="Slide Number Placeholder 3">
            <a:extLst>
              <a:ext uri="{FF2B5EF4-FFF2-40B4-BE49-F238E27FC236}">
                <a16:creationId xmlns:a16="http://schemas.microsoft.com/office/drawing/2014/main" id="{761E286E-A184-B518-8DB5-B262CA05F237}"/>
              </a:ext>
            </a:extLst>
          </p:cNvPr>
          <p:cNvSpPr>
            <a:spLocks noGrp="1"/>
          </p:cNvSpPr>
          <p:nvPr>
            <p:ph type="sldNum" sz="quarter" idx="12"/>
          </p:nvPr>
        </p:nvSpPr>
        <p:spPr/>
        <p:txBody>
          <a:bodyPr/>
          <a:lstStyle/>
          <a:p>
            <a:fld id="{507B77E4-D16E-4E80-BECE-B10ACE50DA11}" type="slidenum">
              <a:rPr lang="en-GB" smtClean="0"/>
              <a:pPr/>
              <a:t>4</a:t>
            </a:fld>
            <a:endParaRPr lang="en-GB"/>
          </a:p>
        </p:txBody>
      </p:sp>
      <p:graphicFrame>
        <p:nvGraphicFramePr>
          <p:cNvPr id="6" name="Diagram 5">
            <a:extLst>
              <a:ext uri="{FF2B5EF4-FFF2-40B4-BE49-F238E27FC236}">
                <a16:creationId xmlns:a16="http://schemas.microsoft.com/office/drawing/2014/main" id="{A7CC6C8B-C1AC-CD2D-F7A3-460C93E603C1}"/>
              </a:ext>
            </a:extLst>
          </p:cNvPr>
          <p:cNvGraphicFramePr/>
          <p:nvPr>
            <p:extLst>
              <p:ext uri="{D42A27DB-BD31-4B8C-83A1-F6EECF244321}">
                <p14:modId xmlns:p14="http://schemas.microsoft.com/office/powerpoint/2010/main" val="2351656869"/>
              </p:ext>
            </p:extLst>
          </p:nvPr>
        </p:nvGraphicFramePr>
        <p:xfrm>
          <a:off x="2546858" y="1690688"/>
          <a:ext cx="7098284" cy="4500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85917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7A2D2-145D-510E-DE20-870CCB72B192}"/>
              </a:ext>
            </a:extLst>
          </p:cNvPr>
          <p:cNvSpPr>
            <a:spLocks noGrp="1"/>
          </p:cNvSpPr>
          <p:nvPr>
            <p:ph type="title"/>
          </p:nvPr>
        </p:nvSpPr>
        <p:spPr/>
        <p:txBody>
          <a:bodyPr/>
          <a:lstStyle/>
          <a:p>
            <a:r>
              <a:rPr lang="en-GB" dirty="0"/>
              <a:t>Learning from GPQC 24/25</a:t>
            </a:r>
          </a:p>
        </p:txBody>
      </p:sp>
      <p:pic>
        <p:nvPicPr>
          <p:cNvPr id="6" name="Picture Placeholder 5">
            <a:extLst>
              <a:ext uri="{FF2B5EF4-FFF2-40B4-BE49-F238E27FC236}">
                <a16:creationId xmlns:a16="http://schemas.microsoft.com/office/drawing/2014/main" id="{8F9BB17A-CDA7-F90A-CC3B-A62383B52B6B}"/>
              </a:ext>
            </a:extLst>
          </p:cNvPr>
          <p:cNvPicPr>
            <a:picLocks noGrp="1" noChangeAspect="1"/>
          </p:cNvPicPr>
          <p:nvPr>
            <p:ph type="pic" idx="1"/>
          </p:nvPr>
        </p:nvPicPr>
        <p:blipFill>
          <a:blip r:embed="rId2" cstate="email">
            <a:extLst>
              <a:ext uri="{28A0092B-C50C-407E-A947-70E740481C1C}">
                <a14:useLocalDpi xmlns:a14="http://schemas.microsoft.com/office/drawing/2010/main"/>
              </a:ext>
            </a:extLst>
          </a:blip>
          <a:srcRect/>
          <a:stretch>
            <a:fillRect/>
          </a:stretch>
        </p:blipFill>
        <p:spPr>
          <a:prstGeom prst="rect">
            <a:avLst/>
          </a:prstGeom>
        </p:spPr>
      </p:pic>
      <p:sp>
        <p:nvSpPr>
          <p:cNvPr id="3" name="Content Placeholder 2">
            <a:extLst>
              <a:ext uri="{FF2B5EF4-FFF2-40B4-BE49-F238E27FC236}">
                <a16:creationId xmlns:a16="http://schemas.microsoft.com/office/drawing/2014/main" id="{097D1488-1205-FF9C-8DFF-E93702F00D7B}"/>
              </a:ext>
            </a:extLst>
          </p:cNvPr>
          <p:cNvSpPr>
            <a:spLocks noGrp="1"/>
          </p:cNvSpPr>
          <p:nvPr>
            <p:ph type="body" sz="half" idx="2"/>
          </p:nvPr>
        </p:nvSpPr>
        <p:spPr/>
        <p:txBody>
          <a:bodyPr vert="horz" lIns="91440" tIns="45720" rIns="91440" bIns="45720" rtlCol="0" anchor="t">
            <a:normAutofit/>
          </a:bodyPr>
          <a:lstStyle/>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Across each of the domains be able to focus on individuals most at risk within our populations and meet their needs.</a:t>
            </a:r>
            <a:endParaRPr lang="en-GB"/>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Focus on top three items and promoting investment in General Practice.</a:t>
            </a:r>
          </a:p>
          <a:p>
            <a:pPr marL="285750" indent="-285750">
              <a:buFont typeface="Arial" panose="020B0604020202020204" pitchFamily="34" charset="0"/>
              <a:buChar char="•"/>
            </a:pPr>
            <a:endParaRPr lang="en-GB" dirty="0"/>
          </a:p>
          <a:p>
            <a:pPr marL="285750" indent="-285750">
              <a:buChar char="•"/>
            </a:pPr>
            <a:r>
              <a:rPr lang="en-GB" dirty="0">
                <a:cs typeface="Arial" panose="020B0604020202020204"/>
              </a:rPr>
              <a:t>Approach from holistic frailty assessments borrowed.</a:t>
            </a:r>
          </a:p>
          <a:p>
            <a:endParaRPr lang="en-GB" dirty="0"/>
          </a:p>
          <a:p>
            <a:endParaRPr lang="en-GB" dirty="0"/>
          </a:p>
          <a:p>
            <a:endParaRPr lang="en-GB" dirty="0">
              <a:cs typeface="Arial" panose="020B0604020202020204"/>
            </a:endParaRPr>
          </a:p>
        </p:txBody>
      </p:sp>
      <p:sp>
        <p:nvSpPr>
          <p:cNvPr id="4" name="Slide Number Placeholder 3">
            <a:extLst>
              <a:ext uri="{FF2B5EF4-FFF2-40B4-BE49-F238E27FC236}">
                <a16:creationId xmlns:a16="http://schemas.microsoft.com/office/drawing/2014/main" id="{2F1C7F99-42FA-7FA7-72CE-23123A692F9F}"/>
              </a:ext>
            </a:extLst>
          </p:cNvPr>
          <p:cNvSpPr>
            <a:spLocks noGrp="1"/>
          </p:cNvSpPr>
          <p:nvPr>
            <p:ph type="sldNum" sz="quarter" idx="12"/>
          </p:nvPr>
        </p:nvSpPr>
        <p:spPr/>
        <p:txBody>
          <a:bodyPr/>
          <a:lstStyle/>
          <a:p>
            <a:fld id="{507B77E4-D16E-4E80-BECE-B10ACE50DA11}" type="slidenum">
              <a:rPr lang="en-GB" smtClean="0"/>
              <a:pPr/>
              <a:t>5</a:t>
            </a:fld>
            <a:endParaRPr lang="en-GB"/>
          </a:p>
        </p:txBody>
      </p:sp>
    </p:spTree>
    <p:extLst>
      <p:ext uri="{BB962C8B-B14F-4D97-AF65-F5344CB8AC3E}">
        <p14:creationId xmlns:p14="http://schemas.microsoft.com/office/powerpoint/2010/main" val="611487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170B9-1EDF-C78C-C340-C8C70589B5C0}"/>
              </a:ext>
            </a:extLst>
          </p:cNvPr>
          <p:cNvSpPr>
            <a:spLocks noGrp="1"/>
          </p:cNvSpPr>
          <p:nvPr>
            <p:ph type="title"/>
          </p:nvPr>
        </p:nvSpPr>
        <p:spPr/>
        <p:txBody>
          <a:bodyPr/>
          <a:lstStyle/>
          <a:p>
            <a:r>
              <a:rPr lang="en-GB" dirty="0"/>
              <a:t>Clinical Areas of Focus</a:t>
            </a:r>
          </a:p>
        </p:txBody>
      </p:sp>
      <p:sp>
        <p:nvSpPr>
          <p:cNvPr id="3" name="Content Placeholder 2">
            <a:extLst>
              <a:ext uri="{FF2B5EF4-FFF2-40B4-BE49-F238E27FC236}">
                <a16:creationId xmlns:a16="http://schemas.microsoft.com/office/drawing/2014/main" id="{D0650461-76B0-1BE5-3558-75F1922DF40E}"/>
              </a:ext>
            </a:extLst>
          </p:cNvPr>
          <p:cNvSpPr>
            <a:spLocks noGrp="1"/>
          </p:cNvSpPr>
          <p:nvPr>
            <p:ph idx="1"/>
          </p:nvPr>
        </p:nvSpPr>
        <p:spPr/>
        <p:txBody>
          <a:bodyPr/>
          <a:lstStyle/>
          <a:p>
            <a:endParaRPr lang="en-GB" dirty="0"/>
          </a:p>
          <a:p>
            <a:r>
              <a:rPr lang="en-GB" dirty="0"/>
              <a:t>Clinical Case Finding </a:t>
            </a:r>
          </a:p>
          <a:p>
            <a:r>
              <a:rPr lang="en-GB" dirty="0"/>
              <a:t>Population Health Management</a:t>
            </a:r>
          </a:p>
          <a:p>
            <a:r>
              <a:rPr lang="en-GB" dirty="0"/>
              <a:t>Long Term Condition Selections</a:t>
            </a:r>
          </a:p>
          <a:p>
            <a:pPr lvl="1"/>
            <a:r>
              <a:rPr lang="en-GB" dirty="0"/>
              <a:t>Coronary Heart Disease</a:t>
            </a:r>
          </a:p>
          <a:p>
            <a:pPr lvl="1"/>
            <a:r>
              <a:rPr lang="en-GB" dirty="0"/>
              <a:t>Respiratory</a:t>
            </a:r>
          </a:p>
          <a:p>
            <a:pPr lvl="1"/>
            <a:r>
              <a:rPr lang="en-GB" dirty="0"/>
              <a:t>Diabetes</a:t>
            </a:r>
          </a:p>
          <a:p>
            <a:pPr lvl="1"/>
            <a:r>
              <a:rPr lang="en-GB" dirty="0"/>
              <a:t>Frailty (Moderate &amp; Severe)</a:t>
            </a:r>
          </a:p>
          <a:p>
            <a:r>
              <a:rPr lang="en-GB" dirty="0"/>
              <a:t>Severe Mental Illness</a:t>
            </a:r>
          </a:p>
        </p:txBody>
      </p:sp>
      <p:sp>
        <p:nvSpPr>
          <p:cNvPr id="4" name="Slide Number Placeholder 3">
            <a:extLst>
              <a:ext uri="{FF2B5EF4-FFF2-40B4-BE49-F238E27FC236}">
                <a16:creationId xmlns:a16="http://schemas.microsoft.com/office/drawing/2014/main" id="{C8C3DB6F-CAF5-F51C-82AA-014676DF5DA6}"/>
              </a:ext>
            </a:extLst>
          </p:cNvPr>
          <p:cNvSpPr>
            <a:spLocks noGrp="1"/>
          </p:cNvSpPr>
          <p:nvPr>
            <p:ph type="sldNum" sz="quarter" idx="12"/>
          </p:nvPr>
        </p:nvSpPr>
        <p:spPr/>
        <p:txBody>
          <a:bodyPr/>
          <a:lstStyle/>
          <a:p>
            <a:fld id="{507B77E4-D16E-4E80-BECE-B10ACE50DA11}" type="slidenum">
              <a:rPr lang="en-GB" smtClean="0"/>
              <a:pPr/>
              <a:t>6</a:t>
            </a:fld>
            <a:endParaRPr lang="en-GB"/>
          </a:p>
        </p:txBody>
      </p:sp>
    </p:spTree>
    <p:extLst>
      <p:ext uri="{BB962C8B-B14F-4D97-AF65-F5344CB8AC3E}">
        <p14:creationId xmlns:p14="http://schemas.microsoft.com/office/powerpoint/2010/main" val="1508940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51185-6169-874C-B549-5AC805BF0F22}"/>
              </a:ext>
            </a:extLst>
          </p:cNvPr>
          <p:cNvSpPr>
            <a:spLocks noGrp="1"/>
          </p:cNvSpPr>
          <p:nvPr>
            <p:ph type="title"/>
          </p:nvPr>
        </p:nvSpPr>
        <p:spPr/>
        <p:txBody>
          <a:bodyPr/>
          <a:lstStyle/>
          <a:p>
            <a:r>
              <a:rPr lang="en-GB" dirty="0"/>
              <a:t>Delivery Structure</a:t>
            </a:r>
          </a:p>
        </p:txBody>
      </p:sp>
      <p:graphicFrame>
        <p:nvGraphicFramePr>
          <p:cNvPr id="5" name="Content Placeholder 4">
            <a:extLst>
              <a:ext uri="{FF2B5EF4-FFF2-40B4-BE49-F238E27FC236}">
                <a16:creationId xmlns:a16="http://schemas.microsoft.com/office/drawing/2014/main" id="{AD149C81-BA74-9AB5-41A8-615EC0F151D8}"/>
              </a:ext>
            </a:extLst>
          </p:cNvPr>
          <p:cNvGraphicFramePr>
            <a:graphicFrameLocks noGrp="1"/>
          </p:cNvGraphicFramePr>
          <p:nvPr>
            <p:ph idx="1"/>
            <p:extLst>
              <p:ext uri="{D42A27DB-BD31-4B8C-83A1-F6EECF244321}">
                <p14:modId xmlns:p14="http://schemas.microsoft.com/office/powerpoint/2010/main" val="3431724017"/>
              </p:ext>
            </p:extLst>
          </p:nvPr>
        </p:nvGraphicFramePr>
        <p:xfrm>
          <a:off x="978217" y="1282064"/>
          <a:ext cx="10235565" cy="5256847"/>
        </p:xfrm>
        <a:graphic>
          <a:graphicData uri="http://schemas.openxmlformats.org/drawingml/2006/table">
            <a:tbl>
              <a:tblPr firstRow="1" firstCol="1" bandRow="1"/>
              <a:tblGrid>
                <a:gridCol w="1420964">
                  <a:extLst>
                    <a:ext uri="{9D8B030D-6E8A-4147-A177-3AD203B41FA5}">
                      <a16:colId xmlns:a16="http://schemas.microsoft.com/office/drawing/2014/main" val="2312705177"/>
                    </a:ext>
                  </a:extLst>
                </a:gridCol>
                <a:gridCol w="660914">
                  <a:extLst>
                    <a:ext uri="{9D8B030D-6E8A-4147-A177-3AD203B41FA5}">
                      <a16:colId xmlns:a16="http://schemas.microsoft.com/office/drawing/2014/main" val="3179314395"/>
                    </a:ext>
                  </a:extLst>
                </a:gridCol>
                <a:gridCol w="1561709">
                  <a:extLst>
                    <a:ext uri="{9D8B030D-6E8A-4147-A177-3AD203B41FA5}">
                      <a16:colId xmlns:a16="http://schemas.microsoft.com/office/drawing/2014/main" val="155403441"/>
                    </a:ext>
                  </a:extLst>
                </a:gridCol>
                <a:gridCol w="1561709">
                  <a:extLst>
                    <a:ext uri="{9D8B030D-6E8A-4147-A177-3AD203B41FA5}">
                      <a16:colId xmlns:a16="http://schemas.microsoft.com/office/drawing/2014/main" val="1144906780"/>
                    </a:ext>
                  </a:extLst>
                </a:gridCol>
                <a:gridCol w="1734280">
                  <a:extLst>
                    <a:ext uri="{9D8B030D-6E8A-4147-A177-3AD203B41FA5}">
                      <a16:colId xmlns:a16="http://schemas.microsoft.com/office/drawing/2014/main" val="1836536890"/>
                    </a:ext>
                  </a:extLst>
                </a:gridCol>
                <a:gridCol w="1734280">
                  <a:extLst>
                    <a:ext uri="{9D8B030D-6E8A-4147-A177-3AD203B41FA5}">
                      <a16:colId xmlns:a16="http://schemas.microsoft.com/office/drawing/2014/main" val="1717458877"/>
                    </a:ext>
                  </a:extLst>
                </a:gridCol>
                <a:gridCol w="1561709">
                  <a:extLst>
                    <a:ext uri="{9D8B030D-6E8A-4147-A177-3AD203B41FA5}">
                      <a16:colId xmlns:a16="http://schemas.microsoft.com/office/drawing/2014/main" val="363486559"/>
                    </a:ext>
                  </a:extLst>
                </a:gridCol>
              </a:tblGrid>
              <a:tr h="177397">
                <a:tc gridSpan="2">
                  <a:txBody>
                    <a:bodyPr/>
                    <a:lstStyle/>
                    <a:p>
                      <a:pPr algn="ctr" fontAlgn="base">
                        <a:lnSpc>
                          <a:spcPct val="115000"/>
                        </a:lnSpc>
                        <a:spcAft>
                          <a:spcPts val="1000"/>
                        </a:spcAft>
                      </a:pPr>
                      <a:r>
                        <a:rPr lang="en-GB" sz="1050" b="1"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Resource %</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txBody>
                  <a:tcPr marL="35749" marR="35749" marT="0" marB="0">
                    <a:lnL w="12700" cap="flat" cmpd="sng" algn="ctr">
                      <a:solidFill>
                        <a:srgbClr val="E5B8B7"/>
                      </a:solidFill>
                      <a:prstDash val="solid"/>
                      <a:round/>
                      <a:headEnd type="none" w="med" len="med"/>
                      <a:tailEnd type="none" w="med" len="med"/>
                    </a:lnL>
                    <a:lnR w="12700" cap="flat" cmpd="sng" algn="ctr">
                      <a:solidFill>
                        <a:srgbClr val="E5B8B7"/>
                      </a:solidFill>
                      <a:prstDash val="solid"/>
                      <a:round/>
                      <a:headEnd type="none" w="med" len="med"/>
                      <a:tailEnd type="none" w="med" len="med"/>
                    </a:lnR>
                    <a:lnT w="12700" cap="flat" cmpd="sng" algn="ctr">
                      <a:solidFill>
                        <a:srgbClr val="E5B8B7"/>
                      </a:solidFill>
                      <a:prstDash val="solid"/>
                      <a:round/>
                      <a:headEnd type="none" w="med" len="med"/>
                      <a:tailEnd type="none" w="med" len="med"/>
                    </a:lnT>
                    <a:lnB w="19050" cap="flat" cmpd="sng" algn="ctr">
                      <a:solidFill>
                        <a:srgbClr val="D99594"/>
                      </a:solidFill>
                      <a:prstDash val="solid"/>
                      <a:round/>
                      <a:headEnd type="none" w="med" len="med"/>
                      <a:tailEnd type="none" w="med" len="med"/>
                    </a:lnB>
                    <a:solidFill>
                      <a:srgbClr val="F2DBDB"/>
                    </a:solidFill>
                  </a:tcPr>
                </a:tc>
                <a:tc hMerge="1">
                  <a:txBody>
                    <a:bodyPr/>
                    <a:lstStyle/>
                    <a:p>
                      <a:endParaRPr lang="en-GB"/>
                    </a:p>
                  </a:txBody>
                  <a:tcPr/>
                </a:tc>
                <a:tc gridSpan="5">
                  <a:txBody>
                    <a:bodyPr/>
                    <a:lstStyle/>
                    <a:p>
                      <a:pPr algn="ctr" fontAlgn="base">
                        <a:lnSpc>
                          <a:spcPct val="115000"/>
                        </a:lnSpc>
                        <a:spcAft>
                          <a:spcPts val="1000"/>
                        </a:spcAft>
                      </a:pPr>
                      <a:r>
                        <a:rPr lang="en-GB" sz="1050" b="1"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Activity Expectation</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35749" marR="35749" marT="0" marB="0">
                    <a:lnL w="12700" cap="flat" cmpd="sng" algn="ctr">
                      <a:solidFill>
                        <a:srgbClr val="E5B8B7"/>
                      </a:solidFill>
                      <a:prstDash val="solid"/>
                      <a:round/>
                      <a:headEnd type="none" w="med" len="med"/>
                      <a:tailEnd type="none" w="med" len="med"/>
                    </a:lnL>
                    <a:lnR w="12700" cap="flat" cmpd="sng" algn="ctr">
                      <a:solidFill>
                        <a:srgbClr val="E5B8B7"/>
                      </a:solidFill>
                      <a:prstDash val="solid"/>
                      <a:round/>
                      <a:headEnd type="none" w="med" len="med"/>
                      <a:tailEnd type="none" w="med" len="med"/>
                    </a:lnR>
                    <a:lnT w="12700" cap="flat" cmpd="sng" algn="ctr">
                      <a:solidFill>
                        <a:srgbClr val="E5B8B7"/>
                      </a:solidFill>
                      <a:prstDash val="solid"/>
                      <a:round/>
                      <a:headEnd type="none" w="med" len="med"/>
                      <a:tailEnd type="none" w="med" len="med"/>
                    </a:lnT>
                    <a:lnB w="19050" cap="flat" cmpd="sng" algn="ctr">
                      <a:solidFill>
                        <a:srgbClr val="D99594"/>
                      </a:solidFill>
                      <a:prstDash val="solid"/>
                      <a:round/>
                      <a:headEnd type="none" w="med" len="med"/>
                      <a:tailEnd type="none" w="med" len="med"/>
                    </a:lnB>
                    <a:solidFill>
                      <a:srgbClr val="F2DBDB"/>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605175148"/>
                  </a:ext>
                </a:extLst>
              </a:tr>
              <a:tr h="1779338">
                <a:tc>
                  <a:txBody>
                    <a:bodyPr/>
                    <a:lstStyle/>
                    <a:p>
                      <a:pPr algn="ctr" fontAlgn="base">
                        <a:lnSpc>
                          <a:spcPct val="115000"/>
                        </a:lnSpc>
                        <a:spcAft>
                          <a:spcPts val="1000"/>
                        </a:spcAft>
                      </a:pPr>
                      <a:r>
                        <a:rPr lang="en-GB" sz="1400" b="1" kern="0" dirty="0">
                          <a:effectLst/>
                          <a:latin typeface="Arial" panose="020B0604020202020204" pitchFamily="34" charset="0"/>
                          <a:ea typeface="Times New Roman" panose="02020603050405020304" pitchFamily="18" charset="0"/>
                          <a:cs typeface="Arial" panose="020B0604020202020204" pitchFamily="34" charset="0"/>
                        </a:rPr>
                        <a:t>35%</a:t>
                      </a:r>
                      <a:endParaRPr lang="en-GB" sz="1600" kern="100" dirty="0">
                        <a:effectLst/>
                        <a:latin typeface="Calibri" panose="020F0502020204030204" pitchFamily="34" charset="0"/>
                        <a:ea typeface="Calibri" panose="020F0502020204030204" pitchFamily="34" charset="0"/>
                        <a:cs typeface="Arial" panose="020B0604020202020204" pitchFamily="34" charset="0"/>
                      </a:endParaRPr>
                    </a:p>
                  </a:txBody>
                  <a:tcPr marL="35749" marR="35749" marT="0" marB="0" anchor="ctr">
                    <a:lnL w="12700" cap="flat" cmpd="sng" algn="ctr">
                      <a:solidFill>
                        <a:srgbClr val="E5B8B7"/>
                      </a:solidFill>
                      <a:prstDash val="solid"/>
                      <a:round/>
                      <a:headEnd type="none" w="med" len="med"/>
                      <a:tailEnd type="none" w="med" len="med"/>
                    </a:lnL>
                    <a:lnR w="12700" cap="flat" cmpd="sng" algn="ctr">
                      <a:solidFill>
                        <a:srgbClr val="E5B8B7"/>
                      </a:solidFill>
                      <a:prstDash val="solid"/>
                      <a:round/>
                      <a:headEnd type="none" w="med" len="med"/>
                      <a:tailEnd type="none" w="med" len="med"/>
                    </a:lnR>
                    <a:lnT w="19050" cap="flat" cmpd="sng" algn="ctr">
                      <a:solidFill>
                        <a:srgbClr val="D99594"/>
                      </a:solidFill>
                      <a:prstDash val="solid"/>
                      <a:round/>
                      <a:headEnd type="none" w="med" len="med"/>
                      <a:tailEnd type="none" w="med" len="med"/>
                    </a:lnT>
                    <a:lnB w="12700" cap="flat" cmpd="sng" algn="ctr">
                      <a:solidFill>
                        <a:srgbClr val="E5B8B7"/>
                      </a:solidFill>
                      <a:prstDash val="solid"/>
                      <a:round/>
                      <a:headEnd type="none" w="med" len="med"/>
                      <a:tailEnd type="none" w="med" len="med"/>
                    </a:lnB>
                    <a:noFill/>
                  </a:tcPr>
                </a:tc>
                <a:tc>
                  <a:txBody>
                    <a:bodyPr/>
                    <a:lstStyle/>
                    <a:p>
                      <a:pPr marL="71755" marR="71755" algn="ctr" fontAlgn="base">
                        <a:lnSpc>
                          <a:spcPct val="115000"/>
                        </a:lnSpc>
                        <a:spcAft>
                          <a:spcPts val="1000"/>
                        </a:spcAft>
                      </a:pPr>
                      <a:r>
                        <a:rPr lang="en-GB" sz="1400" b="1"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Domain</a:t>
                      </a:r>
                      <a:endParaRPr lang="en-GB" sz="1600" kern="100" dirty="0">
                        <a:effectLst/>
                        <a:latin typeface="Calibri" panose="020F0502020204030204" pitchFamily="34" charset="0"/>
                        <a:ea typeface="Calibri" panose="020F0502020204030204" pitchFamily="34" charset="0"/>
                        <a:cs typeface="Arial" panose="020B0604020202020204" pitchFamily="34" charset="0"/>
                      </a:endParaRPr>
                    </a:p>
                    <a:p>
                      <a:pPr marL="71755" marR="71755" algn="ctr" fontAlgn="base">
                        <a:lnSpc>
                          <a:spcPct val="115000"/>
                        </a:lnSpc>
                        <a:spcAft>
                          <a:spcPts val="1000"/>
                        </a:spcAft>
                      </a:pPr>
                      <a:r>
                        <a:rPr lang="en-GB" sz="1400" b="1"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1</a:t>
                      </a:r>
                      <a:endParaRPr lang="en-GB" sz="1600" kern="100" dirty="0">
                        <a:effectLst/>
                        <a:latin typeface="Calibri" panose="020F0502020204030204" pitchFamily="34" charset="0"/>
                        <a:ea typeface="Calibri" panose="020F0502020204030204" pitchFamily="34" charset="0"/>
                        <a:cs typeface="Arial" panose="020B0604020202020204" pitchFamily="34" charset="0"/>
                      </a:endParaRPr>
                    </a:p>
                  </a:txBody>
                  <a:tcPr marL="35749" marR="35749" marT="0" marB="0" vert="vert270">
                    <a:lnL w="12700" cap="flat" cmpd="sng" algn="ctr">
                      <a:solidFill>
                        <a:srgbClr val="E5B8B7"/>
                      </a:solidFill>
                      <a:prstDash val="solid"/>
                      <a:round/>
                      <a:headEnd type="none" w="med" len="med"/>
                      <a:tailEnd type="none" w="med" len="med"/>
                    </a:lnL>
                    <a:lnR w="12700" cap="flat" cmpd="sng" algn="ctr">
                      <a:solidFill>
                        <a:srgbClr val="E5B8B7"/>
                      </a:solidFill>
                      <a:prstDash val="solid"/>
                      <a:round/>
                      <a:headEnd type="none" w="med" len="med"/>
                      <a:tailEnd type="none" w="med" len="med"/>
                    </a:lnR>
                    <a:lnT w="19050" cap="flat" cmpd="sng" algn="ctr">
                      <a:solidFill>
                        <a:srgbClr val="D99594"/>
                      </a:solidFill>
                      <a:prstDash val="solid"/>
                      <a:round/>
                      <a:headEnd type="none" w="med" len="med"/>
                      <a:tailEnd type="none" w="med" len="med"/>
                    </a:lnT>
                    <a:lnB w="12700" cap="flat" cmpd="sng" algn="ctr">
                      <a:solidFill>
                        <a:srgbClr val="E5B8B7"/>
                      </a:solidFill>
                      <a:prstDash val="solid"/>
                      <a:round/>
                      <a:headEnd type="none" w="med" len="med"/>
                      <a:tailEnd type="none" w="med" len="med"/>
                    </a:lnB>
                    <a:solidFill>
                      <a:srgbClr val="F2DBDB"/>
                    </a:solidFill>
                  </a:tcPr>
                </a:tc>
                <a:tc gridSpan="5">
                  <a:txBody>
                    <a:bodyPr/>
                    <a:lstStyle/>
                    <a:p>
                      <a:pPr algn="ctr" fontAlgn="base">
                        <a:lnSpc>
                          <a:spcPct val="115000"/>
                        </a:lnSpc>
                        <a:spcAft>
                          <a:spcPts val="1000"/>
                        </a:spcAft>
                      </a:pPr>
                      <a:r>
                        <a:rPr lang="en-GB" sz="1050" b="1" kern="0" dirty="0">
                          <a:effectLst/>
                          <a:latin typeface="Arial" panose="020B0604020202020204" pitchFamily="34" charset="0"/>
                          <a:ea typeface="Times New Roman" panose="02020603050405020304" pitchFamily="18" charset="0"/>
                          <a:cs typeface="Arial" panose="020B0604020202020204" pitchFamily="34" charset="0"/>
                        </a:rPr>
                        <a:t>Implementation</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p>
                      <a:pPr algn="ctr" fontAlgn="base">
                        <a:lnSpc>
                          <a:spcPct val="115000"/>
                        </a:lnSpc>
                        <a:spcAft>
                          <a:spcPts val="1000"/>
                        </a:spcAft>
                      </a:pPr>
                      <a:r>
                        <a:rPr lang="en-GB" sz="1050" b="1" kern="0" dirty="0">
                          <a:effectLst/>
                          <a:latin typeface="Arial" panose="020B0604020202020204" pitchFamily="34" charset="0"/>
                          <a:ea typeface="Times New Roman" panose="02020603050405020304" pitchFamily="18" charset="0"/>
                          <a:cs typeface="Arial" panose="020B0604020202020204" pitchFamily="34" charset="0"/>
                        </a:rPr>
                        <a:t> </a:t>
                      </a:r>
                      <a:r>
                        <a:rPr lang="en-GB" sz="1050" kern="0" dirty="0">
                          <a:effectLst/>
                          <a:latin typeface="Arial" panose="020B0604020202020204" pitchFamily="34" charset="0"/>
                          <a:ea typeface="Times New Roman" panose="02020603050405020304" pitchFamily="18" charset="0"/>
                          <a:cs typeface="Arial" panose="020B0604020202020204" pitchFamily="34" charset="0"/>
                        </a:rPr>
                        <a:t>Administration &amp; support to care coordinator/navigation support</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p>
                      <a:pPr algn="ctr" fontAlgn="base">
                        <a:lnSpc>
                          <a:spcPct val="115000"/>
                        </a:lnSpc>
                        <a:spcAft>
                          <a:spcPts val="1000"/>
                        </a:spcAft>
                      </a:pPr>
                      <a:r>
                        <a:rPr lang="en-GB" sz="1050" kern="0" dirty="0">
                          <a:effectLst/>
                          <a:latin typeface="Arial" panose="020B0604020202020204" pitchFamily="34" charset="0"/>
                          <a:ea typeface="Times New Roman" panose="02020603050405020304" pitchFamily="18" charset="0"/>
                          <a:cs typeface="Arial" panose="020B0604020202020204" pitchFamily="34" charset="0"/>
                        </a:rPr>
                        <a:t>Case finding and risk stratification work</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p>
                      <a:pPr algn="ctr" fontAlgn="base">
                        <a:lnSpc>
                          <a:spcPct val="115000"/>
                        </a:lnSpc>
                        <a:spcAft>
                          <a:spcPts val="1000"/>
                        </a:spcAft>
                      </a:pPr>
                      <a:r>
                        <a:rPr lang="en-GB" sz="1050" kern="0" dirty="0">
                          <a:effectLst/>
                          <a:latin typeface="Arial" panose="020B0604020202020204" pitchFamily="34" charset="0"/>
                          <a:ea typeface="Times New Roman" panose="02020603050405020304" pitchFamily="18" charset="0"/>
                          <a:cs typeface="Arial" panose="020B0604020202020204" pitchFamily="34" charset="0"/>
                        </a:rPr>
                        <a:t>Monitoring of outcomes and reporting</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p>
                      <a:pPr algn="ctr" fontAlgn="base">
                        <a:lnSpc>
                          <a:spcPct val="115000"/>
                        </a:lnSpc>
                        <a:spcAft>
                          <a:spcPts val="1000"/>
                        </a:spcAft>
                      </a:pPr>
                      <a:r>
                        <a:rPr lang="en-GB" sz="1050" kern="0" dirty="0">
                          <a:effectLst/>
                          <a:latin typeface="Arial" panose="020B0604020202020204" pitchFamily="34" charset="0"/>
                          <a:ea typeface="Times New Roman" panose="02020603050405020304" pitchFamily="18" charset="0"/>
                          <a:cs typeface="Arial" panose="020B0604020202020204" pitchFamily="34" charset="0"/>
                        </a:rPr>
                        <a:t>Training needs assessment and meeting training requirements to deliver this LES</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p>
                      <a:pPr algn="ctr" fontAlgn="base">
                        <a:lnSpc>
                          <a:spcPct val="115000"/>
                        </a:lnSpc>
                        <a:spcAft>
                          <a:spcPts val="1000"/>
                        </a:spcAft>
                      </a:pPr>
                      <a:r>
                        <a:rPr lang="en-GB" sz="1050" kern="0" dirty="0">
                          <a:effectLst/>
                          <a:latin typeface="Arial" panose="020B0604020202020204" pitchFamily="34" charset="0"/>
                          <a:ea typeface="Times New Roman" panose="02020603050405020304" pitchFamily="18" charset="0"/>
                          <a:cs typeface="Arial" panose="020B0604020202020204" pitchFamily="34" charset="0"/>
                        </a:rPr>
                        <a:t>Building relationships across practices and partners and ‘headspace’ for leadership and transformation activity</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txBody>
                  <a:tcPr marL="35749" marR="35749" marT="0" marB="0">
                    <a:lnL w="12700" cap="flat" cmpd="sng" algn="ctr">
                      <a:solidFill>
                        <a:srgbClr val="E5B8B7"/>
                      </a:solidFill>
                      <a:prstDash val="solid"/>
                      <a:round/>
                      <a:headEnd type="none" w="med" len="med"/>
                      <a:tailEnd type="none" w="med" len="med"/>
                    </a:lnL>
                    <a:lnR w="12700" cap="flat" cmpd="sng" algn="ctr">
                      <a:solidFill>
                        <a:srgbClr val="E5B8B7"/>
                      </a:solidFill>
                      <a:prstDash val="solid"/>
                      <a:round/>
                      <a:headEnd type="none" w="med" len="med"/>
                      <a:tailEnd type="none" w="med" len="med"/>
                    </a:lnR>
                    <a:lnT w="19050" cap="flat" cmpd="sng" algn="ctr">
                      <a:solidFill>
                        <a:srgbClr val="D99594"/>
                      </a:solidFill>
                      <a:prstDash val="solid"/>
                      <a:round/>
                      <a:headEnd type="none" w="med" len="med"/>
                      <a:tailEnd type="none" w="med" len="med"/>
                    </a:lnT>
                    <a:lnB w="12700" cap="flat" cmpd="sng" algn="ctr">
                      <a:solidFill>
                        <a:srgbClr val="E5B8B7"/>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643503480"/>
                  </a:ext>
                </a:extLst>
              </a:tr>
              <a:tr h="168894">
                <a:tc rowSpan="3">
                  <a:txBody>
                    <a:bodyPr/>
                    <a:lstStyle/>
                    <a:p>
                      <a:pPr algn="ctr" fontAlgn="base">
                        <a:lnSpc>
                          <a:spcPct val="115000"/>
                        </a:lnSpc>
                        <a:spcAft>
                          <a:spcPts val="1000"/>
                        </a:spcAft>
                      </a:pPr>
                      <a:r>
                        <a:rPr lang="en-GB" sz="1400" kern="0" dirty="0">
                          <a:effectLst/>
                          <a:latin typeface="Arial" panose="020B0604020202020204" pitchFamily="34" charset="0"/>
                          <a:ea typeface="Times New Roman" panose="02020603050405020304" pitchFamily="18" charset="0"/>
                          <a:cs typeface="Arial" panose="020B0604020202020204" pitchFamily="34" charset="0"/>
                        </a:rPr>
                        <a:t> </a:t>
                      </a:r>
                      <a:r>
                        <a:rPr lang="en-GB" sz="1400" b="1" kern="0" dirty="0">
                          <a:effectLst/>
                          <a:latin typeface="Arial" panose="020B0604020202020204" pitchFamily="34" charset="0"/>
                          <a:ea typeface="Times New Roman" panose="02020603050405020304" pitchFamily="18" charset="0"/>
                          <a:cs typeface="Arial" panose="020B0604020202020204" pitchFamily="34" charset="0"/>
                        </a:rPr>
                        <a:t>53%</a:t>
                      </a:r>
                      <a:endParaRPr lang="en-GB" sz="1600" kern="100" dirty="0">
                        <a:effectLst/>
                        <a:latin typeface="Calibri" panose="020F0502020204030204" pitchFamily="34" charset="0"/>
                        <a:ea typeface="Calibri" panose="020F0502020204030204" pitchFamily="34" charset="0"/>
                        <a:cs typeface="Arial" panose="020B0604020202020204" pitchFamily="34" charset="0"/>
                      </a:endParaRPr>
                    </a:p>
                  </a:txBody>
                  <a:tcPr marL="35749" marR="35749" marT="0" marB="0" anchor="ctr">
                    <a:lnL w="12700" cap="flat" cmpd="sng" algn="ctr">
                      <a:solidFill>
                        <a:srgbClr val="E5B8B7"/>
                      </a:solidFill>
                      <a:prstDash val="solid"/>
                      <a:round/>
                      <a:headEnd type="none" w="med" len="med"/>
                      <a:tailEnd type="none" w="med" len="med"/>
                    </a:lnL>
                    <a:lnR w="12700" cap="flat" cmpd="sng" algn="ctr">
                      <a:solidFill>
                        <a:srgbClr val="E5B8B7"/>
                      </a:solidFill>
                      <a:prstDash val="solid"/>
                      <a:round/>
                      <a:headEnd type="none" w="med" len="med"/>
                      <a:tailEnd type="none" w="med" len="med"/>
                    </a:lnR>
                    <a:lnT w="12700" cap="flat" cmpd="sng" algn="ctr">
                      <a:solidFill>
                        <a:srgbClr val="E5B8B7"/>
                      </a:solidFill>
                      <a:prstDash val="solid"/>
                      <a:round/>
                      <a:headEnd type="none" w="med" len="med"/>
                      <a:tailEnd type="none" w="med" len="med"/>
                    </a:lnT>
                    <a:lnB w="12700" cap="flat" cmpd="sng" algn="ctr">
                      <a:solidFill>
                        <a:srgbClr val="E5B8B7"/>
                      </a:solidFill>
                      <a:prstDash val="solid"/>
                      <a:round/>
                      <a:headEnd type="none" w="med" len="med"/>
                      <a:tailEnd type="none" w="med" len="med"/>
                    </a:lnB>
                    <a:noFill/>
                  </a:tcPr>
                </a:tc>
                <a:tc rowSpan="3">
                  <a:txBody>
                    <a:bodyPr/>
                    <a:lstStyle/>
                    <a:p>
                      <a:pPr marL="71755" marR="71755" algn="ctr" fontAlgn="base">
                        <a:lnSpc>
                          <a:spcPct val="115000"/>
                        </a:lnSpc>
                        <a:spcAft>
                          <a:spcPts val="1000"/>
                        </a:spcAft>
                      </a:pPr>
                      <a:r>
                        <a:rPr lang="en-GB" sz="1400" b="1"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Domain  </a:t>
                      </a:r>
                      <a:endParaRPr lang="en-GB" sz="1600" kern="100" dirty="0">
                        <a:effectLst/>
                        <a:latin typeface="Calibri" panose="020F0502020204030204" pitchFamily="34" charset="0"/>
                        <a:ea typeface="Calibri" panose="020F0502020204030204" pitchFamily="34" charset="0"/>
                        <a:cs typeface="Arial" panose="020B0604020202020204" pitchFamily="34" charset="0"/>
                      </a:endParaRPr>
                    </a:p>
                    <a:p>
                      <a:pPr marL="71755" marR="71755" algn="ctr" fontAlgn="base">
                        <a:lnSpc>
                          <a:spcPct val="115000"/>
                        </a:lnSpc>
                        <a:spcAft>
                          <a:spcPts val="1000"/>
                        </a:spcAft>
                      </a:pPr>
                      <a:r>
                        <a:rPr lang="en-GB" sz="1400" b="1"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2</a:t>
                      </a:r>
                      <a:endParaRPr lang="en-GB" sz="1600" kern="100" dirty="0">
                        <a:effectLst/>
                        <a:latin typeface="Calibri" panose="020F0502020204030204" pitchFamily="34" charset="0"/>
                        <a:ea typeface="Calibri" panose="020F0502020204030204" pitchFamily="34" charset="0"/>
                        <a:cs typeface="Arial" panose="020B0604020202020204" pitchFamily="34" charset="0"/>
                      </a:endParaRPr>
                    </a:p>
                  </a:txBody>
                  <a:tcPr marL="35749" marR="35749" marT="0" marB="0" vert="vert270">
                    <a:lnL w="12700" cap="flat" cmpd="sng" algn="ctr">
                      <a:solidFill>
                        <a:srgbClr val="E5B8B7"/>
                      </a:solidFill>
                      <a:prstDash val="solid"/>
                      <a:round/>
                      <a:headEnd type="none" w="med" len="med"/>
                      <a:tailEnd type="none" w="med" len="med"/>
                    </a:lnL>
                    <a:lnR w="12700" cap="flat" cmpd="sng" algn="ctr">
                      <a:solidFill>
                        <a:srgbClr val="E5B8B7"/>
                      </a:solidFill>
                      <a:prstDash val="solid"/>
                      <a:round/>
                      <a:headEnd type="none" w="med" len="med"/>
                      <a:tailEnd type="none" w="med" len="med"/>
                    </a:lnR>
                    <a:lnT w="12700" cap="flat" cmpd="sng" algn="ctr">
                      <a:solidFill>
                        <a:srgbClr val="E5B8B7"/>
                      </a:solidFill>
                      <a:prstDash val="solid"/>
                      <a:round/>
                      <a:headEnd type="none" w="med" len="med"/>
                      <a:tailEnd type="none" w="med" len="med"/>
                    </a:lnT>
                    <a:lnB w="12700" cap="flat" cmpd="sng" algn="ctr">
                      <a:solidFill>
                        <a:srgbClr val="E5B8B7"/>
                      </a:solidFill>
                      <a:prstDash val="solid"/>
                      <a:round/>
                      <a:headEnd type="none" w="med" len="med"/>
                      <a:tailEnd type="none" w="med" len="med"/>
                    </a:lnB>
                    <a:solidFill>
                      <a:srgbClr val="F2DBDB"/>
                    </a:solidFill>
                  </a:tcPr>
                </a:tc>
                <a:tc>
                  <a:txBody>
                    <a:bodyPr/>
                    <a:lstStyle/>
                    <a:p>
                      <a:pPr algn="ctr" fontAlgn="base">
                        <a:lnSpc>
                          <a:spcPct val="115000"/>
                        </a:lnSpc>
                        <a:spcAft>
                          <a:spcPts val="1000"/>
                        </a:spcAft>
                      </a:pPr>
                      <a:r>
                        <a:rPr lang="en-GB" sz="1000" b="1"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Segment 1</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35749" marR="35749" marT="0" marB="0">
                    <a:lnL w="12700" cap="flat" cmpd="sng" algn="ctr">
                      <a:solidFill>
                        <a:srgbClr val="E5B8B7"/>
                      </a:solidFill>
                      <a:prstDash val="solid"/>
                      <a:round/>
                      <a:headEnd type="none" w="med" len="med"/>
                      <a:tailEnd type="none" w="med" len="med"/>
                    </a:lnL>
                    <a:lnR w="12700" cap="flat" cmpd="sng" algn="ctr">
                      <a:solidFill>
                        <a:srgbClr val="E5B8B7"/>
                      </a:solidFill>
                      <a:prstDash val="solid"/>
                      <a:round/>
                      <a:headEnd type="none" w="med" len="med"/>
                      <a:tailEnd type="none" w="med" len="med"/>
                    </a:lnR>
                    <a:lnT w="12700" cap="flat" cmpd="sng" algn="ctr">
                      <a:solidFill>
                        <a:srgbClr val="E5B8B7"/>
                      </a:solidFill>
                      <a:prstDash val="solid"/>
                      <a:round/>
                      <a:headEnd type="none" w="med" len="med"/>
                      <a:tailEnd type="none" w="med" len="med"/>
                    </a:lnT>
                    <a:lnB w="12700" cap="flat" cmpd="sng" algn="ctr">
                      <a:solidFill>
                        <a:srgbClr val="E5B8B7"/>
                      </a:solidFill>
                      <a:prstDash val="solid"/>
                      <a:round/>
                      <a:headEnd type="none" w="med" len="med"/>
                      <a:tailEnd type="none" w="med" len="med"/>
                    </a:lnB>
                    <a:solidFill>
                      <a:srgbClr val="F2DBDB"/>
                    </a:solidFill>
                  </a:tcPr>
                </a:tc>
                <a:tc>
                  <a:txBody>
                    <a:bodyPr/>
                    <a:lstStyle/>
                    <a:p>
                      <a:pPr algn="ctr" fontAlgn="base">
                        <a:lnSpc>
                          <a:spcPct val="115000"/>
                        </a:lnSpc>
                        <a:spcAft>
                          <a:spcPts val="1000"/>
                        </a:spcAft>
                      </a:pPr>
                      <a:r>
                        <a:rPr lang="en-GB" sz="1000" b="1"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Segment 2</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txBody>
                  <a:tcPr marL="35749" marR="35749" marT="0" marB="0">
                    <a:lnL w="12700" cap="flat" cmpd="sng" algn="ctr">
                      <a:solidFill>
                        <a:srgbClr val="E5B8B7"/>
                      </a:solidFill>
                      <a:prstDash val="solid"/>
                      <a:round/>
                      <a:headEnd type="none" w="med" len="med"/>
                      <a:tailEnd type="none" w="med" len="med"/>
                    </a:lnL>
                    <a:lnR w="12700" cap="flat" cmpd="sng" algn="ctr">
                      <a:solidFill>
                        <a:srgbClr val="E5B8B7"/>
                      </a:solidFill>
                      <a:prstDash val="solid"/>
                      <a:round/>
                      <a:headEnd type="none" w="med" len="med"/>
                      <a:tailEnd type="none" w="med" len="med"/>
                    </a:lnR>
                    <a:lnT w="12700" cap="flat" cmpd="sng" algn="ctr">
                      <a:solidFill>
                        <a:srgbClr val="E5B8B7"/>
                      </a:solidFill>
                      <a:prstDash val="solid"/>
                      <a:round/>
                      <a:headEnd type="none" w="med" len="med"/>
                      <a:tailEnd type="none" w="med" len="med"/>
                    </a:lnT>
                    <a:lnB w="12700" cap="flat" cmpd="sng" algn="ctr">
                      <a:solidFill>
                        <a:srgbClr val="E5B8B7"/>
                      </a:solidFill>
                      <a:prstDash val="solid"/>
                      <a:round/>
                      <a:headEnd type="none" w="med" len="med"/>
                      <a:tailEnd type="none" w="med" len="med"/>
                    </a:lnB>
                    <a:solidFill>
                      <a:srgbClr val="F2DBDB"/>
                    </a:solidFill>
                  </a:tcPr>
                </a:tc>
                <a:tc>
                  <a:txBody>
                    <a:bodyPr/>
                    <a:lstStyle/>
                    <a:p>
                      <a:pPr algn="ctr" fontAlgn="base">
                        <a:lnSpc>
                          <a:spcPct val="115000"/>
                        </a:lnSpc>
                        <a:spcAft>
                          <a:spcPts val="1000"/>
                        </a:spcAft>
                      </a:pPr>
                      <a:r>
                        <a:rPr lang="en-GB" sz="1000" b="1"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Segment 3</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35749" marR="35749" marT="0" marB="0">
                    <a:lnL w="12700" cap="flat" cmpd="sng" algn="ctr">
                      <a:solidFill>
                        <a:srgbClr val="E5B8B7"/>
                      </a:solidFill>
                      <a:prstDash val="solid"/>
                      <a:round/>
                      <a:headEnd type="none" w="med" len="med"/>
                      <a:tailEnd type="none" w="med" len="med"/>
                    </a:lnL>
                    <a:lnR w="12700" cap="flat" cmpd="sng" algn="ctr">
                      <a:solidFill>
                        <a:srgbClr val="E5B8B7"/>
                      </a:solidFill>
                      <a:prstDash val="solid"/>
                      <a:round/>
                      <a:headEnd type="none" w="med" len="med"/>
                      <a:tailEnd type="none" w="med" len="med"/>
                    </a:lnR>
                    <a:lnT w="12700" cap="flat" cmpd="sng" algn="ctr">
                      <a:solidFill>
                        <a:srgbClr val="E5B8B7"/>
                      </a:solidFill>
                      <a:prstDash val="solid"/>
                      <a:round/>
                      <a:headEnd type="none" w="med" len="med"/>
                      <a:tailEnd type="none" w="med" len="med"/>
                    </a:lnT>
                    <a:lnB w="12700" cap="flat" cmpd="sng" algn="ctr">
                      <a:solidFill>
                        <a:srgbClr val="E5B8B7"/>
                      </a:solidFill>
                      <a:prstDash val="solid"/>
                      <a:round/>
                      <a:headEnd type="none" w="med" len="med"/>
                      <a:tailEnd type="none" w="med" len="med"/>
                    </a:lnB>
                    <a:solidFill>
                      <a:srgbClr val="F2DBDB"/>
                    </a:solidFill>
                  </a:tcPr>
                </a:tc>
                <a:tc>
                  <a:txBody>
                    <a:bodyPr/>
                    <a:lstStyle/>
                    <a:p>
                      <a:pPr algn="ctr" fontAlgn="base">
                        <a:lnSpc>
                          <a:spcPct val="115000"/>
                        </a:lnSpc>
                        <a:spcAft>
                          <a:spcPts val="1000"/>
                        </a:spcAft>
                      </a:pPr>
                      <a:r>
                        <a:rPr lang="en-GB" sz="1000" b="1"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Segment 4</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35749" marR="35749" marT="0" marB="0">
                    <a:lnL w="12700" cap="flat" cmpd="sng" algn="ctr">
                      <a:solidFill>
                        <a:srgbClr val="E5B8B7"/>
                      </a:solidFill>
                      <a:prstDash val="solid"/>
                      <a:round/>
                      <a:headEnd type="none" w="med" len="med"/>
                      <a:tailEnd type="none" w="med" len="med"/>
                    </a:lnL>
                    <a:lnR w="12700" cap="flat" cmpd="sng" algn="ctr">
                      <a:solidFill>
                        <a:srgbClr val="E5B8B7"/>
                      </a:solidFill>
                      <a:prstDash val="solid"/>
                      <a:round/>
                      <a:headEnd type="none" w="med" len="med"/>
                      <a:tailEnd type="none" w="med" len="med"/>
                    </a:lnR>
                    <a:lnT w="12700" cap="flat" cmpd="sng" algn="ctr">
                      <a:solidFill>
                        <a:srgbClr val="E5B8B7"/>
                      </a:solidFill>
                      <a:prstDash val="solid"/>
                      <a:round/>
                      <a:headEnd type="none" w="med" len="med"/>
                      <a:tailEnd type="none" w="med" len="med"/>
                    </a:lnT>
                    <a:lnB w="12700" cap="flat" cmpd="sng" algn="ctr">
                      <a:solidFill>
                        <a:srgbClr val="E5B8B7"/>
                      </a:solidFill>
                      <a:prstDash val="solid"/>
                      <a:round/>
                      <a:headEnd type="none" w="med" len="med"/>
                      <a:tailEnd type="none" w="med" len="med"/>
                    </a:lnB>
                    <a:solidFill>
                      <a:srgbClr val="F2DBDB"/>
                    </a:solidFill>
                  </a:tcPr>
                </a:tc>
                <a:tc>
                  <a:txBody>
                    <a:bodyPr/>
                    <a:lstStyle/>
                    <a:p>
                      <a:pPr algn="ctr" fontAlgn="base">
                        <a:lnSpc>
                          <a:spcPct val="115000"/>
                        </a:lnSpc>
                        <a:spcAft>
                          <a:spcPts val="1000"/>
                        </a:spcAft>
                      </a:pPr>
                      <a:r>
                        <a:rPr lang="en-GB" sz="1000" b="1"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Segment 5</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35749" marR="35749" marT="0" marB="0">
                    <a:lnL w="12700" cap="flat" cmpd="sng" algn="ctr">
                      <a:solidFill>
                        <a:srgbClr val="E5B8B7"/>
                      </a:solidFill>
                      <a:prstDash val="solid"/>
                      <a:round/>
                      <a:headEnd type="none" w="med" len="med"/>
                      <a:tailEnd type="none" w="med" len="med"/>
                    </a:lnL>
                    <a:lnR w="12700" cap="flat" cmpd="sng" algn="ctr">
                      <a:solidFill>
                        <a:srgbClr val="E5B8B7"/>
                      </a:solidFill>
                      <a:prstDash val="solid"/>
                      <a:round/>
                      <a:headEnd type="none" w="med" len="med"/>
                      <a:tailEnd type="none" w="med" len="med"/>
                    </a:lnR>
                    <a:lnT w="12700" cap="flat" cmpd="sng" algn="ctr">
                      <a:solidFill>
                        <a:srgbClr val="E5B8B7"/>
                      </a:solidFill>
                      <a:prstDash val="solid"/>
                      <a:round/>
                      <a:headEnd type="none" w="med" len="med"/>
                      <a:tailEnd type="none" w="med" len="med"/>
                    </a:lnT>
                    <a:lnB w="12700" cap="flat" cmpd="sng" algn="ctr">
                      <a:solidFill>
                        <a:srgbClr val="E5B8B7"/>
                      </a:solidFill>
                      <a:prstDash val="solid"/>
                      <a:round/>
                      <a:headEnd type="none" w="med" len="med"/>
                      <a:tailEnd type="none" w="med" len="med"/>
                    </a:lnB>
                    <a:solidFill>
                      <a:srgbClr val="F2DBDB"/>
                    </a:solidFill>
                  </a:tcPr>
                </a:tc>
                <a:extLst>
                  <a:ext uri="{0D108BD9-81ED-4DB2-BD59-A6C34878D82A}">
                    <a16:rowId xmlns:a16="http://schemas.microsoft.com/office/drawing/2014/main" val="3000684134"/>
                  </a:ext>
                </a:extLst>
              </a:tr>
              <a:tr h="358535">
                <a:tc vMerge="1">
                  <a:txBody>
                    <a:bodyPr/>
                    <a:lstStyle/>
                    <a:p>
                      <a:endParaRPr lang="en-GB"/>
                    </a:p>
                  </a:txBody>
                  <a:tcPr/>
                </a:tc>
                <a:tc vMerge="1">
                  <a:txBody>
                    <a:bodyPr/>
                    <a:lstStyle/>
                    <a:p>
                      <a:endParaRPr lang="en-GB"/>
                    </a:p>
                  </a:txBody>
                  <a:tcPr/>
                </a:tc>
                <a:tc>
                  <a:txBody>
                    <a:bodyPr/>
                    <a:lstStyle/>
                    <a:p>
                      <a:pPr algn="ctr" fontAlgn="base">
                        <a:lnSpc>
                          <a:spcPct val="115000"/>
                        </a:lnSpc>
                        <a:spcAft>
                          <a:spcPts val="1000"/>
                        </a:spcAft>
                      </a:pPr>
                      <a:r>
                        <a:rPr lang="en-GB" sz="1000" b="1" kern="0">
                          <a:effectLst/>
                          <a:latin typeface="Arial" panose="020B0604020202020204" pitchFamily="34" charset="0"/>
                          <a:ea typeface="Times New Roman" panose="02020603050405020304" pitchFamily="18" charset="0"/>
                          <a:cs typeface="Arial" panose="020B0604020202020204" pitchFamily="34" charset="0"/>
                        </a:rPr>
                        <a:t>Clinical Case Finding</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35749" marR="35749" marT="0" marB="0">
                    <a:lnL w="12700" cap="flat" cmpd="sng" algn="ctr">
                      <a:solidFill>
                        <a:srgbClr val="E5B8B7"/>
                      </a:solidFill>
                      <a:prstDash val="solid"/>
                      <a:round/>
                      <a:headEnd type="none" w="med" len="med"/>
                      <a:tailEnd type="none" w="med" len="med"/>
                    </a:lnL>
                    <a:lnR w="12700" cap="flat" cmpd="sng" algn="ctr">
                      <a:solidFill>
                        <a:srgbClr val="E5B8B7"/>
                      </a:solidFill>
                      <a:prstDash val="solid"/>
                      <a:round/>
                      <a:headEnd type="none" w="med" len="med"/>
                      <a:tailEnd type="none" w="med" len="med"/>
                    </a:lnR>
                    <a:lnT w="12700" cap="flat" cmpd="sng" algn="ctr">
                      <a:solidFill>
                        <a:srgbClr val="E5B8B7"/>
                      </a:solidFill>
                      <a:prstDash val="solid"/>
                      <a:round/>
                      <a:headEnd type="none" w="med" len="med"/>
                      <a:tailEnd type="none" w="med" len="med"/>
                    </a:lnT>
                    <a:lnB w="12700" cap="flat" cmpd="sng" algn="ctr">
                      <a:solidFill>
                        <a:srgbClr val="E5B8B7"/>
                      </a:solidFill>
                      <a:prstDash val="solid"/>
                      <a:round/>
                      <a:headEnd type="none" w="med" len="med"/>
                      <a:tailEnd type="none" w="med" len="med"/>
                    </a:lnB>
                    <a:noFill/>
                  </a:tcPr>
                </a:tc>
                <a:tc>
                  <a:txBody>
                    <a:bodyPr/>
                    <a:lstStyle/>
                    <a:p>
                      <a:pPr algn="ctr" fontAlgn="base">
                        <a:lnSpc>
                          <a:spcPct val="115000"/>
                        </a:lnSpc>
                        <a:spcAft>
                          <a:spcPts val="1000"/>
                        </a:spcAft>
                      </a:pPr>
                      <a:r>
                        <a:rPr lang="en-GB" sz="1000" b="1" kern="0">
                          <a:effectLst/>
                          <a:latin typeface="Arial" panose="020B0604020202020204" pitchFamily="34" charset="0"/>
                          <a:ea typeface="Times New Roman" panose="02020603050405020304" pitchFamily="18" charset="0"/>
                          <a:cs typeface="Arial" panose="020B0604020202020204" pitchFamily="34" charset="0"/>
                        </a:rPr>
                        <a:t>Population health Management</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35749" marR="35749" marT="0" marB="0">
                    <a:lnL w="12700" cap="flat" cmpd="sng" algn="ctr">
                      <a:solidFill>
                        <a:srgbClr val="E5B8B7"/>
                      </a:solidFill>
                      <a:prstDash val="solid"/>
                      <a:round/>
                      <a:headEnd type="none" w="med" len="med"/>
                      <a:tailEnd type="none" w="med" len="med"/>
                    </a:lnL>
                    <a:lnR w="12700" cap="flat" cmpd="sng" algn="ctr">
                      <a:solidFill>
                        <a:srgbClr val="E5B8B7"/>
                      </a:solidFill>
                      <a:prstDash val="solid"/>
                      <a:round/>
                      <a:headEnd type="none" w="med" len="med"/>
                      <a:tailEnd type="none" w="med" len="med"/>
                    </a:lnR>
                    <a:lnT w="12700" cap="flat" cmpd="sng" algn="ctr">
                      <a:solidFill>
                        <a:srgbClr val="E5B8B7"/>
                      </a:solidFill>
                      <a:prstDash val="solid"/>
                      <a:round/>
                      <a:headEnd type="none" w="med" len="med"/>
                      <a:tailEnd type="none" w="med" len="med"/>
                    </a:lnT>
                    <a:lnB w="12700" cap="flat" cmpd="sng" algn="ctr">
                      <a:solidFill>
                        <a:srgbClr val="E5B8B7"/>
                      </a:solidFill>
                      <a:prstDash val="solid"/>
                      <a:round/>
                      <a:headEnd type="none" w="med" len="med"/>
                      <a:tailEnd type="none" w="med" len="med"/>
                    </a:lnB>
                    <a:noFill/>
                  </a:tcPr>
                </a:tc>
                <a:tc>
                  <a:txBody>
                    <a:bodyPr/>
                    <a:lstStyle/>
                    <a:p>
                      <a:pPr algn="ctr">
                        <a:lnSpc>
                          <a:spcPct val="115000"/>
                        </a:lnSpc>
                        <a:spcAft>
                          <a:spcPts val="1000"/>
                        </a:spcAft>
                      </a:pPr>
                      <a:r>
                        <a:rPr lang="en-GB" sz="1000" b="1" kern="100">
                          <a:effectLst/>
                          <a:latin typeface="Arial" panose="020B0604020202020204" pitchFamily="34" charset="0"/>
                          <a:ea typeface="Times New Roman" panose="02020603050405020304" pitchFamily="18" charset="0"/>
                          <a:cs typeface="Arial" panose="020B0604020202020204" pitchFamily="34" charset="0"/>
                        </a:rPr>
                        <a:t>Long Term Condition 1</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35749" marR="35749" marT="0" marB="0">
                    <a:lnL w="12700" cap="flat" cmpd="sng" algn="ctr">
                      <a:solidFill>
                        <a:srgbClr val="E5B8B7"/>
                      </a:solidFill>
                      <a:prstDash val="solid"/>
                      <a:round/>
                      <a:headEnd type="none" w="med" len="med"/>
                      <a:tailEnd type="none" w="med" len="med"/>
                    </a:lnL>
                    <a:lnR w="12700" cap="flat" cmpd="sng" algn="ctr">
                      <a:solidFill>
                        <a:srgbClr val="E5B8B7"/>
                      </a:solidFill>
                      <a:prstDash val="solid"/>
                      <a:round/>
                      <a:headEnd type="none" w="med" len="med"/>
                      <a:tailEnd type="none" w="med" len="med"/>
                    </a:lnR>
                    <a:lnT w="12700" cap="flat" cmpd="sng" algn="ctr">
                      <a:solidFill>
                        <a:srgbClr val="E5B8B7"/>
                      </a:solidFill>
                      <a:prstDash val="solid"/>
                      <a:round/>
                      <a:headEnd type="none" w="med" len="med"/>
                      <a:tailEnd type="none" w="med" len="med"/>
                    </a:lnT>
                    <a:lnB w="12700" cap="flat" cmpd="sng" algn="ctr">
                      <a:solidFill>
                        <a:srgbClr val="E5B8B7"/>
                      </a:solidFill>
                      <a:prstDash val="solid"/>
                      <a:round/>
                      <a:headEnd type="none" w="med" len="med"/>
                      <a:tailEnd type="none" w="med" len="med"/>
                    </a:lnB>
                    <a:noFill/>
                  </a:tcPr>
                </a:tc>
                <a:tc>
                  <a:txBody>
                    <a:bodyPr/>
                    <a:lstStyle/>
                    <a:p>
                      <a:pPr algn="ctr" fontAlgn="base">
                        <a:lnSpc>
                          <a:spcPct val="115000"/>
                        </a:lnSpc>
                        <a:spcAft>
                          <a:spcPts val="1000"/>
                        </a:spcAft>
                      </a:pPr>
                      <a:r>
                        <a:rPr lang="en-GB" sz="1000" b="1" kern="0" dirty="0">
                          <a:effectLst/>
                          <a:latin typeface="Arial" panose="020B0604020202020204" pitchFamily="34" charset="0"/>
                          <a:ea typeface="Times New Roman" panose="02020603050405020304" pitchFamily="18" charset="0"/>
                          <a:cs typeface="Arial" panose="020B0604020202020204" pitchFamily="34" charset="0"/>
                        </a:rPr>
                        <a:t>Long term condition 2</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txBody>
                  <a:tcPr marL="35749" marR="35749" marT="0" marB="0">
                    <a:lnL w="12700" cap="flat" cmpd="sng" algn="ctr">
                      <a:solidFill>
                        <a:srgbClr val="E5B8B7"/>
                      </a:solidFill>
                      <a:prstDash val="solid"/>
                      <a:round/>
                      <a:headEnd type="none" w="med" len="med"/>
                      <a:tailEnd type="none" w="med" len="med"/>
                    </a:lnL>
                    <a:lnR w="12700" cap="flat" cmpd="sng" algn="ctr">
                      <a:solidFill>
                        <a:srgbClr val="E5B8B7"/>
                      </a:solidFill>
                      <a:prstDash val="solid"/>
                      <a:round/>
                      <a:headEnd type="none" w="med" len="med"/>
                      <a:tailEnd type="none" w="med" len="med"/>
                    </a:lnR>
                    <a:lnT w="12700" cap="flat" cmpd="sng" algn="ctr">
                      <a:solidFill>
                        <a:srgbClr val="E5B8B7"/>
                      </a:solidFill>
                      <a:prstDash val="solid"/>
                      <a:round/>
                      <a:headEnd type="none" w="med" len="med"/>
                      <a:tailEnd type="none" w="med" len="med"/>
                    </a:lnT>
                    <a:lnB w="12700" cap="flat" cmpd="sng" algn="ctr">
                      <a:solidFill>
                        <a:srgbClr val="E5B8B7"/>
                      </a:solidFill>
                      <a:prstDash val="solid"/>
                      <a:round/>
                      <a:headEnd type="none" w="med" len="med"/>
                      <a:tailEnd type="none" w="med" len="med"/>
                    </a:lnB>
                    <a:noFill/>
                  </a:tcPr>
                </a:tc>
                <a:tc>
                  <a:txBody>
                    <a:bodyPr/>
                    <a:lstStyle/>
                    <a:p>
                      <a:pPr algn="ctr">
                        <a:lnSpc>
                          <a:spcPct val="115000"/>
                        </a:lnSpc>
                        <a:spcAft>
                          <a:spcPts val="1000"/>
                        </a:spcAft>
                      </a:pPr>
                      <a:r>
                        <a:rPr lang="en-GB" sz="1000" b="1" kern="100">
                          <a:effectLst/>
                          <a:latin typeface="Arial" panose="020B0604020202020204" pitchFamily="34" charset="0"/>
                          <a:ea typeface="Times New Roman" panose="02020603050405020304" pitchFamily="18" charset="0"/>
                          <a:cs typeface="Arial" panose="020B0604020202020204" pitchFamily="34" charset="0"/>
                        </a:rPr>
                        <a:t>Severe Mental Illness</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35749" marR="35749" marT="0" marB="0">
                    <a:lnL w="12700" cap="flat" cmpd="sng" algn="ctr">
                      <a:solidFill>
                        <a:srgbClr val="E5B8B7"/>
                      </a:solidFill>
                      <a:prstDash val="solid"/>
                      <a:round/>
                      <a:headEnd type="none" w="med" len="med"/>
                      <a:tailEnd type="none" w="med" len="med"/>
                    </a:lnL>
                    <a:lnR w="12700" cap="flat" cmpd="sng" algn="ctr">
                      <a:solidFill>
                        <a:srgbClr val="E5B8B7"/>
                      </a:solidFill>
                      <a:prstDash val="solid"/>
                      <a:round/>
                      <a:headEnd type="none" w="med" len="med"/>
                      <a:tailEnd type="none" w="med" len="med"/>
                    </a:lnR>
                    <a:lnT w="12700" cap="flat" cmpd="sng" algn="ctr">
                      <a:solidFill>
                        <a:srgbClr val="E5B8B7"/>
                      </a:solidFill>
                      <a:prstDash val="solid"/>
                      <a:round/>
                      <a:headEnd type="none" w="med" len="med"/>
                      <a:tailEnd type="none" w="med" len="med"/>
                    </a:lnT>
                    <a:lnB w="12700" cap="flat" cmpd="sng" algn="ctr">
                      <a:solidFill>
                        <a:srgbClr val="E5B8B7"/>
                      </a:solidFill>
                      <a:prstDash val="solid"/>
                      <a:round/>
                      <a:headEnd type="none" w="med" len="med"/>
                      <a:tailEnd type="none" w="med" len="med"/>
                    </a:lnB>
                    <a:noFill/>
                  </a:tcPr>
                </a:tc>
                <a:extLst>
                  <a:ext uri="{0D108BD9-81ED-4DB2-BD59-A6C34878D82A}">
                    <a16:rowId xmlns:a16="http://schemas.microsoft.com/office/drawing/2014/main" val="4062078478"/>
                  </a:ext>
                </a:extLst>
              </a:tr>
              <a:tr h="1302278">
                <a:tc vMerge="1">
                  <a:txBody>
                    <a:bodyPr/>
                    <a:lstStyle/>
                    <a:p>
                      <a:endParaRPr lang="en-GB"/>
                    </a:p>
                  </a:txBody>
                  <a:tcPr/>
                </a:tc>
                <a:tc vMerge="1">
                  <a:txBody>
                    <a:bodyPr/>
                    <a:lstStyle/>
                    <a:p>
                      <a:endParaRPr lang="en-GB"/>
                    </a:p>
                  </a:txBody>
                  <a:tcPr/>
                </a:tc>
                <a:tc>
                  <a:txBody>
                    <a:bodyPr/>
                    <a:lstStyle/>
                    <a:p>
                      <a:pPr algn="ctr" fontAlgn="base">
                        <a:lnSpc>
                          <a:spcPct val="115000"/>
                        </a:lnSpc>
                        <a:spcAft>
                          <a:spcPts val="1000"/>
                        </a:spcAft>
                      </a:pPr>
                      <a:r>
                        <a:rPr lang="en-GB" sz="1050" kern="0">
                          <a:effectLst/>
                          <a:latin typeface="Arial" panose="020B0604020202020204" pitchFamily="34" charset="0"/>
                          <a:ea typeface="Times New Roman" panose="02020603050405020304" pitchFamily="18" charset="0"/>
                          <a:cs typeface="Arial" panose="020B0604020202020204" pitchFamily="34" charset="0"/>
                        </a:rPr>
                        <a:t>Case finding chosen according to variance from expected population prevalence</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35749" marR="35749" marT="0" marB="0">
                    <a:lnL w="12700" cap="flat" cmpd="sng" algn="ctr">
                      <a:solidFill>
                        <a:srgbClr val="E5B8B7"/>
                      </a:solidFill>
                      <a:prstDash val="solid"/>
                      <a:round/>
                      <a:headEnd type="none" w="med" len="med"/>
                      <a:tailEnd type="none" w="med" len="med"/>
                    </a:lnL>
                    <a:lnR w="12700" cap="flat" cmpd="sng" algn="ctr">
                      <a:solidFill>
                        <a:srgbClr val="E5B8B7"/>
                      </a:solidFill>
                      <a:prstDash val="solid"/>
                      <a:round/>
                      <a:headEnd type="none" w="med" len="med"/>
                      <a:tailEnd type="none" w="med" len="med"/>
                    </a:lnR>
                    <a:lnT w="12700" cap="flat" cmpd="sng" algn="ctr">
                      <a:solidFill>
                        <a:srgbClr val="E5B8B7"/>
                      </a:solidFill>
                      <a:prstDash val="solid"/>
                      <a:round/>
                      <a:headEnd type="none" w="med" len="med"/>
                      <a:tailEnd type="none" w="med" len="med"/>
                    </a:lnT>
                    <a:lnB w="12700" cap="flat" cmpd="sng" algn="ctr">
                      <a:solidFill>
                        <a:srgbClr val="E5B8B7"/>
                      </a:solidFill>
                      <a:prstDash val="solid"/>
                      <a:round/>
                      <a:headEnd type="none" w="med" len="med"/>
                      <a:tailEnd type="none" w="med" len="med"/>
                    </a:lnB>
                    <a:noFill/>
                  </a:tcPr>
                </a:tc>
                <a:tc>
                  <a:txBody>
                    <a:bodyPr/>
                    <a:lstStyle/>
                    <a:p>
                      <a:pPr algn="ctr" fontAlgn="base">
                        <a:lnSpc>
                          <a:spcPct val="115000"/>
                        </a:lnSpc>
                        <a:spcAft>
                          <a:spcPts val="1000"/>
                        </a:spcAft>
                      </a:pPr>
                      <a:r>
                        <a:rPr lang="en-GB" sz="1050" kern="0" dirty="0">
                          <a:effectLst/>
                          <a:latin typeface="Arial" panose="020B0604020202020204" pitchFamily="34" charset="0"/>
                          <a:ea typeface="Times New Roman" panose="02020603050405020304" pitchFamily="18" charset="0"/>
                          <a:cs typeface="Arial" panose="020B0604020202020204" pitchFamily="34" charset="0"/>
                        </a:rPr>
                        <a:t>Use risk stratification and Inclusion Health knowledge to identify cohort.</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txBody>
                  <a:tcPr marL="35749" marR="35749" marT="0" marB="0">
                    <a:lnL w="12700" cap="flat" cmpd="sng" algn="ctr">
                      <a:solidFill>
                        <a:srgbClr val="E5B8B7"/>
                      </a:solidFill>
                      <a:prstDash val="solid"/>
                      <a:round/>
                      <a:headEnd type="none" w="med" len="med"/>
                      <a:tailEnd type="none" w="med" len="med"/>
                    </a:lnL>
                    <a:lnR w="12700" cap="flat" cmpd="sng" algn="ctr">
                      <a:solidFill>
                        <a:srgbClr val="E5B8B7"/>
                      </a:solidFill>
                      <a:prstDash val="solid"/>
                      <a:round/>
                      <a:headEnd type="none" w="med" len="med"/>
                      <a:tailEnd type="none" w="med" len="med"/>
                    </a:lnR>
                    <a:lnT w="12700" cap="flat" cmpd="sng" algn="ctr">
                      <a:solidFill>
                        <a:srgbClr val="E5B8B7"/>
                      </a:solidFill>
                      <a:prstDash val="solid"/>
                      <a:round/>
                      <a:headEnd type="none" w="med" len="med"/>
                      <a:tailEnd type="none" w="med" len="med"/>
                    </a:lnT>
                    <a:lnB w="12700" cap="flat" cmpd="sng" algn="ctr">
                      <a:solidFill>
                        <a:srgbClr val="E5B8B7"/>
                      </a:solidFill>
                      <a:prstDash val="solid"/>
                      <a:round/>
                      <a:headEnd type="none" w="med" len="med"/>
                      <a:tailEnd type="none" w="med" len="med"/>
                    </a:lnB>
                    <a:noFill/>
                  </a:tcPr>
                </a:tc>
                <a:tc>
                  <a:txBody>
                    <a:bodyPr/>
                    <a:lstStyle/>
                    <a:p>
                      <a:pPr algn="ctr" fontAlgn="base">
                        <a:lnSpc>
                          <a:spcPct val="115000"/>
                        </a:lnSpc>
                        <a:spcAft>
                          <a:spcPts val="1000"/>
                        </a:spcAft>
                      </a:pPr>
                      <a:r>
                        <a:rPr lang="en-GB" sz="1050" kern="100" dirty="0">
                          <a:effectLst/>
                          <a:latin typeface="Arial" panose="020B0604020202020204" pitchFamily="34" charset="0"/>
                          <a:ea typeface="Times New Roman" panose="02020603050405020304" pitchFamily="18" charset="0"/>
                          <a:cs typeface="Arial" panose="020B0604020202020204" pitchFamily="34" charset="0"/>
                        </a:rPr>
                        <a:t>Place based decision based on pop health and Place based knowledge</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p>
                      <a:pPr algn="ctr" fontAlgn="base">
                        <a:lnSpc>
                          <a:spcPct val="115000"/>
                        </a:lnSpc>
                        <a:spcAft>
                          <a:spcPts val="1000"/>
                        </a:spcAft>
                      </a:pPr>
                      <a:r>
                        <a:rPr lang="en-GB" sz="1050" kern="0" dirty="0">
                          <a:effectLst/>
                          <a:latin typeface="Arial" panose="020B0604020202020204" pitchFamily="34" charset="0"/>
                          <a:ea typeface="Times New Roman" panose="02020603050405020304" pitchFamily="18" charset="0"/>
                          <a:cs typeface="Arial" panose="020B0604020202020204" pitchFamily="34" charset="0"/>
                        </a:rPr>
                        <a:t> </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txBody>
                  <a:tcPr marL="35749" marR="35749" marT="0" marB="0">
                    <a:lnL w="12700" cap="flat" cmpd="sng" algn="ctr">
                      <a:solidFill>
                        <a:srgbClr val="E5B8B7"/>
                      </a:solidFill>
                      <a:prstDash val="solid"/>
                      <a:round/>
                      <a:headEnd type="none" w="med" len="med"/>
                      <a:tailEnd type="none" w="med" len="med"/>
                    </a:lnL>
                    <a:lnR w="12700" cap="flat" cmpd="sng" algn="ctr">
                      <a:solidFill>
                        <a:srgbClr val="E5B8B7"/>
                      </a:solidFill>
                      <a:prstDash val="solid"/>
                      <a:round/>
                      <a:headEnd type="none" w="med" len="med"/>
                      <a:tailEnd type="none" w="med" len="med"/>
                    </a:lnR>
                    <a:lnT w="12700" cap="flat" cmpd="sng" algn="ctr">
                      <a:solidFill>
                        <a:srgbClr val="E5B8B7"/>
                      </a:solidFill>
                      <a:prstDash val="solid"/>
                      <a:round/>
                      <a:headEnd type="none" w="med" len="med"/>
                      <a:tailEnd type="none" w="med" len="med"/>
                    </a:lnT>
                    <a:lnB w="12700" cap="flat" cmpd="sng" algn="ctr">
                      <a:solidFill>
                        <a:srgbClr val="E5B8B7"/>
                      </a:solidFill>
                      <a:prstDash val="solid"/>
                      <a:round/>
                      <a:headEnd type="none" w="med" len="med"/>
                      <a:tailEnd type="none" w="med" len="med"/>
                    </a:lnB>
                    <a:noFill/>
                  </a:tcPr>
                </a:tc>
                <a:tc>
                  <a:txBody>
                    <a:bodyPr/>
                    <a:lstStyle/>
                    <a:p>
                      <a:pPr algn="ctr" fontAlgn="base">
                        <a:lnSpc>
                          <a:spcPct val="115000"/>
                        </a:lnSpc>
                        <a:spcAft>
                          <a:spcPts val="1000"/>
                        </a:spcAft>
                      </a:pPr>
                      <a:r>
                        <a:rPr lang="en-GB" sz="1050" kern="0">
                          <a:effectLst/>
                          <a:latin typeface="Arial" panose="020B0604020202020204" pitchFamily="34" charset="0"/>
                          <a:ea typeface="Times New Roman" panose="02020603050405020304" pitchFamily="18" charset="0"/>
                          <a:cs typeface="Arial" panose="020B0604020202020204" pitchFamily="34" charset="0"/>
                        </a:rPr>
                        <a:t>Place based decision based on pop health and Place based knowledge</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35749" marR="35749" marT="0" marB="0">
                    <a:lnL w="12700" cap="flat" cmpd="sng" algn="ctr">
                      <a:solidFill>
                        <a:srgbClr val="E5B8B7"/>
                      </a:solidFill>
                      <a:prstDash val="solid"/>
                      <a:round/>
                      <a:headEnd type="none" w="med" len="med"/>
                      <a:tailEnd type="none" w="med" len="med"/>
                    </a:lnL>
                    <a:lnR w="12700" cap="flat" cmpd="sng" algn="ctr">
                      <a:solidFill>
                        <a:srgbClr val="E5B8B7"/>
                      </a:solidFill>
                      <a:prstDash val="solid"/>
                      <a:round/>
                      <a:headEnd type="none" w="med" len="med"/>
                      <a:tailEnd type="none" w="med" len="med"/>
                    </a:lnR>
                    <a:lnT w="12700" cap="flat" cmpd="sng" algn="ctr">
                      <a:solidFill>
                        <a:srgbClr val="E5B8B7"/>
                      </a:solidFill>
                      <a:prstDash val="solid"/>
                      <a:round/>
                      <a:headEnd type="none" w="med" len="med"/>
                      <a:tailEnd type="none" w="med" len="med"/>
                    </a:lnT>
                    <a:lnB w="12700" cap="flat" cmpd="sng" algn="ctr">
                      <a:solidFill>
                        <a:srgbClr val="E5B8B7"/>
                      </a:solidFill>
                      <a:prstDash val="solid"/>
                      <a:round/>
                      <a:headEnd type="none" w="med" len="med"/>
                      <a:tailEnd type="none" w="med" len="med"/>
                    </a:lnB>
                    <a:noFill/>
                  </a:tcPr>
                </a:tc>
                <a:tc>
                  <a:txBody>
                    <a:bodyPr/>
                    <a:lstStyle/>
                    <a:p>
                      <a:pPr algn="ctr" fontAlgn="base">
                        <a:lnSpc>
                          <a:spcPct val="115000"/>
                        </a:lnSpc>
                        <a:spcAft>
                          <a:spcPts val="1000"/>
                        </a:spcAft>
                      </a:pPr>
                      <a:r>
                        <a:rPr lang="en-GB" sz="1050" kern="100">
                          <a:effectLst/>
                          <a:latin typeface="Arial" panose="020B0604020202020204" pitchFamily="34" charset="0"/>
                          <a:ea typeface="Times New Roman" panose="02020603050405020304" pitchFamily="18" charset="0"/>
                          <a:cs typeface="Arial" panose="020B0604020202020204" pitchFamily="34" charset="0"/>
                        </a:rPr>
                        <a:t>Universal focus on individuals with SMI, undergoing stratification of health inclusion risk</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35749" marR="35749" marT="0" marB="0">
                    <a:lnL w="12700" cap="flat" cmpd="sng" algn="ctr">
                      <a:solidFill>
                        <a:srgbClr val="E5B8B7"/>
                      </a:solidFill>
                      <a:prstDash val="solid"/>
                      <a:round/>
                      <a:headEnd type="none" w="med" len="med"/>
                      <a:tailEnd type="none" w="med" len="med"/>
                    </a:lnL>
                    <a:lnR w="12700" cap="flat" cmpd="sng" algn="ctr">
                      <a:solidFill>
                        <a:srgbClr val="E5B8B7"/>
                      </a:solidFill>
                      <a:prstDash val="solid"/>
                      <a:round/>
                      <a:headEnd type="none" w="med" len="med"/>
                      <a:tailEnd type="none" w="med" len="med"/>
                    </a:lnR>
                    <a:lnT w="12700" cap="flat" cmpd="sng" algn="ctr">
                      <a:solidFill>
                        <a:srgbClr val="E5B8B7"/>
                      </a:solidFill>
                      <a:prstDash val="solid"/>
                      <a:round/>
                      <a:headEnd type="none" w="med" len="med"/>
                      <a:tailEnd type="none" w="med" len="med"/>
                    </a:lnT>
                    <a:lnB w="12700" cap="flat" cmpd="sng" algn="ctr">
                      <a:solidFill>
                        <a:srgbClr val="E5B8B7"/>
                      </a:solidFill>
                      <a:prstDash val="solid"/>
                      <a:round/>
                      <a:headEnd type="none" w="med" len="med"/>
                      <a:tailEnd type="none" w="med" len="med"/>
                    </a:lnB>
                    <a:noFill/>
                  </a:tcPr>
                </a:tc>
                <a:extLst>
                  <a:ext uri="{0D108BD9-81ED-4DB2-BD59-A6C34878D82A}">
                    <a16:rowId xmlns:a16="http://schemas.microsoft.com/office/drawing/2014/main" val="3087070601"/>
                  </a:ext>
                </a:extLst>
              </a:tr>
              <a:tr h="1470405">
                <a:tc>
                  <a:txBody>
                    <a:bodyPr/>
                    <a:lstStyle/>
                    <a:p>
                      <a:pPr algn="ctr" fontAlgn="base">
                        <a:lnSpc>
                          <a:spcPct val="115000"/>
                        </a:lnSpc>
                        <a:spcAft>
                          <a:spcPts val="1000"/>
                        </a:spcAft>
                      </a:pPr>
                      <a:r>
                        <a:rPr lang="en-GB" sz="1400" b="1" kern="0" dirty="0">
                          <a:effectLst/>
                          <a:latin typeface="Arial" panose="020B0604020202020204" pitchFamily="34" charset="0"/>
                          <a:ea typeface="Times New Roman" panose="02020603050405020304" pitchFamily="18" charset="0"/>
                          <a:cs typeface="Arial" panose="020B0604020202020204" pitchFamily="34" charset="0"/>
                        </a:rPr>
                        <a:t>12%</a:t>
                      </a:r>
                      <a:endParaRPr lang="en-GB" sz="1600" kern="100" dirty="0">
                        <a:effectLst/>
                        <a:latin typeface="Calibri" panose="020F0502020204030204" pitchFamily="34" charset="0"/>
                        <a:ea typeface="Calibri" panose="020F0502020204030204" pitchFamily="34" charset="0"/>
                        <a:cs typeface="Arial" panose="020B0604020202020204" pitchFamily="34" charset="0"/>
                      </a:endParaRPr>
                    </a:p>
                  </a:txBody>
                  <a:tcPr marL="35749" marR="35749" marT="0" marB="0" anchor="ctr">
                    <a:lnL w="12700" cap="flat" cmpd="sng" algn="ctr">
                      <a:solidFill>
                        <a:srgbClr val="E5B8B7"/>
                      </a:solidFill>
                      <a:prstDash val="solid"/>
                      <a:round/>
                      <a:headEnd type="none" w="med" len="med"/>
                      <a:tailEnd type="none" w="med" len="med"/>
                    </a:lnL>
                    <a:lnR w="12700" cap="flat" cmpd="sng" algn="ctr">
                      <a:solidFill>
                        <a:srgbClr val="E5B8B7"/>
                      </a:solidFill>
                      <a:prstDash val="solid"/>
                      <a:round/>
                      <a:headEnd type="none" w="med" len="med"/>
                      <a:tailEnd type="none" w="med" len="med"/>
                    </a:lnR>
                    <a:lnT w="12700" cap="flat" cmpd="sng" algn="ctr">
                      <a:solidFill>
                        <a:srgbClr val="E5B8B7"/>
                      </a:solidFill>
                      <a:prstDash val="solid"/>
                      <a:round/>
                      <a:headEnd type="none" w="med" len="med"/>
                      <a:tailEnd type="none" w="med" len="med"/>
                    </a:lnT>
                    <a:lnB w="12700" cap="flat" cmpd="sng" algn="ctr">
                      <a:solidFill>
                        <a:srgbClr val="E5B8B7"/>
                      </a:solidFill>
                      <a:prstDash val="solid"/>
                      <a:round/>
                      <a:headEnd type="none" w="med" len="med"/>
                      <a:tailEnd type="none" w="med" len="med"/>
                    </a:lnB>
                    <a:noFill/>
                  </a:tcPr>
                </a:tc>
                <a:tc>
                  <a:txBody>
                    <a:bodyPr/>
                    <a:lstStyle/>
                    <a:p>
                      <a:pPr marL="71755" marR="71755" algn="ctr" fontAlgn="base">
                        <a:lnSpc>
                          <a:spcPct val="115000"/>
                        </a:lnSpc>
                        <a:spcAft>
                          <a:spcPts val="1000"/>
                        </a:spcAft>
                      </a:pPr>
                      <a:r>
                        <a:rPr lang="en-GB" sz="1400" b="1"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Domain</a:t>
                      </a:r>
                      <a:endParaRPr lang="en-GB" sz="1600" kern="100" dirty="0">
                        <a:effectLst/>
                        <a:latin typeface="Calibri" panose="020F0502020204030204" pitchFamily="34" charset="0"/>
                        <a:ea typeface="Calibri" panose="020F0502020204030204" pitchFamily="34" charset="0"/>
                        <a:cs typeface="Arial" panose="020B0604020202020204" pitchFamily="34" charset="0"/>
                      </a:endParaRPr>
                    </a:p>
                    <a:p>
                      <a:pPr marL="71755" marR="71755" algn="ctr" fontAlgn="base">
                        <a:lnSpc>
                          <a:spcPct val="115000"/>
                        </a:lnSpc>
                        <a:spcAft>
                          <a:spcPts val="1000"/>
                        </a:spcAft>
                      </a:pPr>
                      <a:r>
                        <a:rPr lang="en-GB" sz="1400" b="1"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3</a:t>
                      </a:r>
                      <a:endParaRPr lang="en-GB" sz="1600" kern="100" dirty="0">
                        <a:effectLst/>
                        <a:latin typeface="Calibri" panose="020F0502020204030204" pitchFamily="34" charset="0"/>
                        <a:ea typeface="Calibri" panose="020F0502020204030204" pitchFamily="34" charset="0"/>
                        <a:cs typeface="Arial" panose="020B0604020202020204" pitchFamily="34" charset="0"/>
                      </a:endParaRPr>
                    </a:p>
                  </a:txBody>
                  <a:tcPr marL="35749" marR="35749" marT="0" marB="0" vert="vert270">
                    <a:lnL w="12700" cap="flat" cmpd="sng" algn="ctr">
                      <a:solidFill>
                        <a:srgbClr val="E5B8B7"/>
                      </a:solidFill>
                      <a:prstDash val="solid"/>
                      <a:round/>
                      <a:headEnd type="none" w="med" len="med"/>
                      <a:tailEnd type="none" w="med" len="med"/>
                    </a:lnL>
                    <a:lnR w="12700" cap="flat" cmpd="sng" algn="ctr">
                      <a:solidFill>
                        <a:srgbClr val="E5B8B7"/>
                      </a:solidFill>
                      <a:prstDash val="solid"/>
                      <a:round/>
                      <a:headEnd type="none" w="med" len="med"/>
                      <a:tailEnd type="none" w="med" len="med"/>
                    </a:lnR>
                    <a:lnT w="12700" cap="flat" cmpd="sng" algn="ctr">
                      <a:solidFill>
                        <a:srgbClr val="E5B8B7"/>
                      </a:solidFill>
                      <a:prstDash val="solid"/>
                      <a:round/>
                      <a:headEnd type="none" w="med" len="med"/>
                      <a:tailEnd type="none" w="med" len="med"/>
                    </a:lnT>
                    <a:lnB w="12700" cap="flat" cmpd="sng" algn="ctr">
                      <a:solidFill>
                        <a:srgbClr val="E5B8B7"/>
                      </a:solidFill>
                      <a:prstDash val="solid"/>
                      <a:round/>
                      <a:headEnd type="none" w="med" len="med"/>
                      <a:tailEnd type="none" w="med" len="med"/>
                    </a:lnB>
                    <a:solidFill>
                      <a:srgbClr val="F2DBDB"/>
                    </a:solidFill>
                  </a:tcPr>
                </a:tc>
                <a:tc gridSpan="5">
                  <a:txBody>
                    <a:bodyPr/>
                    <a:lstStyle/>
                    <a:p>
                      <a:pPr algn="ctr" fontAlgn="base">
                        <a:lnSpc>
                          <a:spcPct val="115000"/>
                        </a:lnSpc>
                        <a:spcAft>
                          <a:spcPts val="1000"/>
                        </a:spcAft>
                      </a:pPr>
                      <a:endParaRPr lang="en-GB" sz="1050" b="1" kern="0" dirty="0">
                        <a:effectLst/>
                        <a:latin typeface="Arial" panose="020B0604020202020204" pitchFamily="34" charset="0"/>
                        <a:ea typeface="Times New Roman" panose="02020603050405020304" pitchFamily="18" charset="0"/>
                        <a:cs typeface="Arial" panose="020B0604020202020204" pitchFamily="34" charset="0"/>
                      </a:endParaRPr>
                    </a:p>
                    <a:p>
                      <a:pPr algn="ctr" fontAlgn="base">
                        <a:lnSpc>
                          <a:spcPct val="115000"/>
                        </a:lnSpc>
                        <a:spcAft>
                          <a:spcPts val="1000"/>
                        </a:spcAft>
                      </a:pPr>
                      <a:r>
                        <a:rPr lang="en-GB" sz="1050" b="1" kern="0" dirty="0">
                          <a:effectLst/>
                          <a:latin typeface="Arial" panose="020B0604020202020204" pitchFamily="34" charset="0"/>
                          <a:ea typeface="Times New Roman" panose="02020603050405020304" pitchFamily="18" charset="0"/>
                          <a:cs typeface="Arial" panose="020B0604020202020204" pitchFamily="34" charset="0"/>
                        </a:rPr>
                        <a:t>MDT approach</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p>
                      <a:pPr algn="ctr" fontAlgn="base">
                        <a:lnSpc>
                          <a:spcPct val="115000"/>
                        </a:lnSpc>
                        <a:spcAft>
                          <a:spcPts val="1000"/>
                        </a:spcAft>
                      </a:pPr>
                      <a:r>
                        <a:rPr lang="en-GB" sz="1050" kern="0" dirty="0">
                          <a:effectLst/>
                          <a:latin typeface="Arial" panose="020B0604020202020204" pitchFamily="34" charset="0"/>
                          <a:ea typeface="Times New Roman" panose="02020603050405020304" pitchFamily="18" charset="0"/>
                          <a:cs typeface="Arial" panose="020B0604020202020204" pitchFamily="34" charset="0"/>
                        </a:rPr>
                        <a:t>Practice level MDT, PCN level or collective MDT based on historic multi-practice working.</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5000"/>
                        </a:lnSpc>
                        <a:spcAft>
                          <a:spcPts val="1000"/>
                        </a:spcAft>
                      </a:pPr>
                      <a:r>
                        <a:rPr lang="en-GB" sz="1050" kern="100" dirty="0">
                          <a:effectLst/>
                          <a:latin typeface="Arial" panose="020B0604020202020204" pitchFamily="34" charset="0"/>
                          <a:ea typeface="Times New Roman" panose="02020603050405020304" pitchFamily="18" charset="0"/>
                          <a:cs typeface="Arial" panose="020B0604020202020204" pitchFamily="34" charset="0"/>
                        </a:rPr>
                        <a:t>Details and guidance about formation and delivery of MDT laid out in this specification.</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txBody>
                  <a:tcPr marL="35749" marR="35749" marT="0" marB="0">
                    <a:lnL w="12700" cap="flat" cmpd="sng" algn="ctr">
                      <a:solidFill>
                        <a:srgbClr val="E5B8B7"/>
                      </a:solidFill>
                      <a:prstDash val="solid"/>
                      <a:round/>
                      <a:headEnd type="none" w="med" len="med"/>
                      <a:tailEnd type="none" w="med" len="med"/>
                    </a:lnL>
                    <a:lnR w="12700" cap="flat" cmpd="sng" algn="ctr">
                      <a:solidFill>
                        <a:srgbClr val="E5B8B7"/>
                      </a:solidFill>
                      <a:prstDash val="solid"/>
                      <a:round/>
                      <a:headEnd type="none" w="med" len="med"/>
                      <a:tailEnd type="none" w="med" len="med"/>
                    </a:lnR>
                    <a:lnT w="12700" cap="flat" cmpd="sng" algn="ctr">
                      <a:solidFill>
                        <a:srgbClr val="E5B8B7"/>
                      </a:solidFill>
                      <a:prstDash val="solid"/>
                      <a:round/>
                      <a:headEnd type="none" w="med" len="med"/>
                      <a:tailEnd type="none" w="med" len="med"/>
                    </a:lnT>
                    <a:lnB w="12700" cap="flat" cmpd="sng" algn="ctr">
                      <a:solidFill>
                        <a:srgbClr val="E5B8B7"/>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8813083"/>
                  </a:ext>
                </a:extLst>
              </a:tr>
            </a:tbl>
          </a:graphicData>
        </a:graphic>
      </p:graphicFrame>
      <p:sp>
        <p:nvSpPr>
          <p:cNvPr id="4" name="Slide Number Placeholder 3">
            <a:extLst>
              <a:ext uri="{FF2B5EF4-FFF2-40B4-BE49-F238E27FC236}">
                <a16:creationId xmlns:a16="http://schemas.microsoft.com/office/drawing/2014/main" id="{3F978504-DE58-CBD8-0BCD-AFA3FEB50FB3}"/>
              </a:ext>
            </a:extLst>
          </p:cNvPr>
          <p:cNvSpPr>
            <a:spLocks noGrp="1"/>
          </p:cNvSpPr>
          <p:nvPr>
            <p:ph type="sldNum" sz="quarter" idx="12"/>
          </p:nvPr>
        </p:nvSpPr>
        <p:spPr/>
        <p:txBody>
          <a:bodyPr/>
          <a:lstStyle/>
          <a:p>
            <a:fld id="{507B77E4-D16E-4E80-BECE-B10ACE50DA11}" type="slidenum">
              <a:rPr lang="en-GB" smtClean="0"/>
              <a:pPr/>
              <a:t>7</a:t>
            </a:fld>
            <a:endParaRPr lang="en-GB"/>
          </a:p>
        </p:txBody>
      </p:sp>
    </p:spTree>
    <p:extLst>
      <p:ext uri="{BB962C8B-B14F-4D97-AF65-F5344CB8AC3E}">
        <p14:creationId xmlns:p14="http://schemas.microsoft.com/office/powerpoint/2010/main" val="925502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7E6E5-6433-90A0-D628-579E11AED733}"/>
              </a:ext>
            </a:extLst>
          </p:cNvPr>
          <p:cNvSpPr>
            <a:spLocks noGrp="1"/>
          </p:cNvSpPr>
          <p:nvPr>
            <p:ph type="title"/>
          </p:nvPr>
        </p:nvSpPr>
        <p:spPr/>
        <p:txBody>
          <a:bodyPr/>
          <a:lstStyle/>
          <a:p>
            <a:r>
              <a:rPr lang="en-GB" dirty="0"/>
              <a:t>Activity and Resource Structure</a:t>
            </a:r>
          </a:p>
        </p:txBody>
      </p:sp>
      <p:graphicFrame>
        <p:nvGraphicFramePr>
          <p:cNvPr id="5" name="Content Placeholder 4">
            <a:extLst>
              <a:ext uri="{FF2B5EF4-FFF2-40B4-BE49-F238E27FC236}">
                <a16:creationId xmlns:a16="http://schemas.microsoft.com/office/drawing/2014/main" id="{68ED12C1-DF5B-450A-82A2-A65A2CD09A1B}"/>
              </a:ext>
            </a:extLst>
          </p:cNvPr>
          <p:cNvGraphicFramePr>
            <a:graphicFrameLocks noGrp="1"/>
          </p:cNvGraphicFramePr>
          <p:nvPr>
            <p:ph idx="1"/>
            <p:extLst>
              <p:ext uri="{D42A27DB-BD31-4B8C-83A1-F6EECF244321}">
                <p14:modId xmlns:p14="http://schemas.microsoft.com/office/powerpoint/2010/main" val="3119608225"/>
              </p:ext>
            </p:extLst>
          </p:nvPr>
        </p:nvGraphicFramePr>
        <p:xfrm>
          <a:off x="996697" y="1250910"/>
          <a:ext cx="10519028" cy="5327637"/>
        </p:xfrm>
        <a:graphic>
          <a:graphicData uri="http://schemas.openxmlformats.org/drawingml/2006/table">
            <a:tbl>
              <a:tblPr firstRow="1" firstCol="1" bandRow="1"/>
              <a:tblGrid>
                <a:gridCol w="1545335">
                  <a:extLst>
                    <a:ext uri="{9D8B030D-6E8A-4147-A177-3AD203B41FA5}">
                      <a16:colId xmlns:a16="http://schemas.microsoft.com/office/drawing/2014/main" val="2150098009"/>
                    </a:ext>
                  </a:extLst>
                </a:gridCol>
                <a:gridCol w="6848856">
                  <a:extLst>
                    <a:ext uri="{9D8B030D-6E8A-4147-A177-3AD203B41FA5}">
                      <a16:colId xmlns:a16="http://schemas.microsoft.com/office/drawing/2014/main" val="4240923297"/>
                    </a:ext>
                  </a:extLst>
                </a:gridCol>
                <a:gridCol w="2124837">
                  <a:extLst>
                    <a:ext uri="{9D8B030D-6E8A-4147-A177-3AD203B41FA5}">
                      <a16:colId xmlns:a16="http://schemas.microsoft.com/office/drawing/2014/main" val="433238290"/>
                    </a:ext>
                  </a:extLst>
                </a:gridCol>
              </a:tblGrid>
              <a:tr h="107899">
                <a:tc gridSpan="3">
                  <a:txBody>
                    <a:bodyPr/>
                    <a:lstStyle/>
                    <a:p>
                      <a:pPr algn="ctr">
                        <a:lnSpc>
                          <a:spcPct val="115000"/>
                        </a:lnSpc>
                        <a:spcAft>
                          <a:spcPts val="1000"/>
                        </a:spcAft>
                      </a:pPr>
                      <a:r>
                        <a:rPr lang="en-GB" sz="1100" b="1"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PRACTICE EXAMPLE </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txBody>
                  <a:tcPr marL="38844" marR="3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7533263"/>
                  </a:ext>
                </a:extLst>
              </a:tr>
              <a:tr h="107899">
                <a:tc gridSpan="3">
                  <a:txBody>
                    <a:bodyPr/>
                    <a:lstStyle/>
                    <a:p>
                      <a:pPr algn="ctr">
                        <a:lnSpc>
                          <a:spcPct val="115000"/>
                        </a:lnSpc>
                        <a:spcAft>
                          <a:spcPts val="1000"/>
                        </a:spcAft>
                      </a:pPr>
                      <a:r>
                        <a:rPr lang="en-GB" sz="1050" b="1"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Domains </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txBody>
                  <a:tcPr marL="38844" marR="3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369707895"/>
                  </a:ext>
                </a:extLst>
              </a:tr>
              <a:tr h="107899">
                <a:tc>
                  <a:txBody>
                    <a:bodyPr/>
                    <a:lstStyle/>
                    <a:p>
                      <a:pPr algn="ctr">
                        <a:lnSpc>
                          <a:spcPct val="115000"/>
                        </a:lnSpc>
                        <a:spcAft>
                          <a:spcPts val="1000"/>
                        </a:spcAft>
                      </a:pPr>
                      <a:r>
                        <a:rPr lang="en-GB" sz="1050" b="1" kern="100" dirty="0">
                          <a:solidFill>
                            <a:srgbClr val="000000"/>
                          </a:solidFill>
                          <a:effectLst/>
                          <a:latin typeface="Arial"/>
                          <a:ea typeface="Calibri"/>
                          <a:cs typeface="Arial"/>
                        </a:rPr>
                        <a:t>Domain 1 - Implementation</a:t>
                      </a:r>
                      <a:endParaRPr lang="en-GB" sz="1100" kern="100" dirty="0">
                        <a:effectLst/>
                        <a:latin typeface="Arial"/>
                        <a:ea typeface="Calibri"/>
                        <a:cs typeface="Arial"/>
                      </a:endParaRPr>
                    </a:p>
                  </a:txBody>
                  <a:tcPr marL="38844" marR="3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algn="ctr">
                        <a:lnSpc>
                          <a:spcPct val="115000"/>
                        </a:lnSpc>
                        <a:spcAft>
                          <a:spcPts val="1000"/>
                        </a:spcAft>
                      </a:pPr>
                      <a:r>
                        <a:rPr lang="en-GB" sz="105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35% of total achievable payment </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txBody>
                  <a:tcPr marL="38844" marR="388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extLst>
                  <a:ext uri="{0D108BD9-81ED-4DB2-BD59-A6C34878D82A}">
                    <a16:rowId xmlns:a16="http://schemas.microsoft.com/office/drawing/2014/main" val="369560980"/>
                  </a:ext>
                </a:extLst>
              </a:tr>
              <a:tr h="493907">
                <a:tc rowSpan="9">
                  <a:txBody>
                    <a:bodyPr/>
                    <a:lstStyle/>
                    <a:p>
                      <a:pPr algn="ctr">
                        <a:lnSpc>
                          <a:spcPct val="115000"/>
                        </a:lnSpc>
                        <a:spcAft>
                          <a:spcPts val="1000"/>
                        </a:spcAft>
                      </a:pPr>
                      <a:r>
                        <a:rPr lang="en-GB" sz="1100" kern="100" dirty="0">
                          <a:effectLst/>
                          <a:latin typeface="Arial" panose="020B0604020202020204" pitchFamily="34" charset="0"/>
                          <a:ea typeface="Calibri" panose="020F0502020204030204" pitchFamily="34" charset="0"/>
                          <a:cs typeface="Arial" panose="020B0604020202020204" pitchFamily="34" charset="0"/>
                        </a:rPr>
                        <a:t> </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5000"/>
                        </a:lnSpc>
                        <a:spcAft>
                          <a:spcPts val="1000"/>
                        </a:spcAft>
                      </a:pPr>
                      <a:r>
                        <a:rPr lang="en-GB" sz="1100" kern="100" dirty="0">
                          <a:effectLst/>
                          <a:latin typeface="Arial" panose="020B0604020202020204" pitchFamily="34" charset="0"/>
                          <a:ea typeface="Calibri" panose="020F0502020204030204" pitchFamily="34" charset="0"/>
                          <a:cs typeface="Arial" panose="020B0604020202020204" pitchFamily="34" charset="0"/>
                        </a:rPr>
                        <a:t> </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5000"/>
                        </a:lnSpc>
                        <a:spcAft>
                          <a:spcPts val="1000"/>
                        </a:spcAft>
                      </a:pPr>
                      <a:r>
                        <a:rPr lang="en-GB" sz="1100" kern="100" dirty="0">
                          <a:effectLst/>
                          <a:latin typeface="Arial" panose="020B0604020202020204" pitchFamily="34" charset="0"/>
                          <a:ea typeface="Calibri" panose="020F0502020204030204" pitchFamily="34" charset="0"/>
                          <a:cs typeface="Arial" panose="020B0604020202020204" pitchFamily="34" charset="0"/>
                        </a:rPr>
                        <a:t> </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5000"/>
                        </a:lnSpc>
                        <a:spcAft>
                          <a:spcPts val="1000"/>
                        </a:spcAft>
                      </a:pPr>
                      <a:r>
                        <a:rPr lang="en-GB" sz="1050" kern="100" dirty="0">
                          <a:effectLst/>
                          <a:latin typeface="Arial" panose="020B0604020202020204" pitchFamily="34" charset="0"/>
                          <a:ea typeface="Calibri" panose="020F0502020204030204" pitchFamily="34" charset="0"/>
                          <a:cs typeface="Arial" panose="020B0604020202020204" pitchFamily="34" charset="0"/>
                        </a:rPr>
                        <a:t> </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5000"/>
                        </a:lnSpc>
                        <a:spcAft>
                          <a:spcPts val="1000"/>
                        </a:spcAft>
                      </a:pPr>
                      <a:r>
                        <a:rPr lang="en-GB" sz="1050" b="1" kern="100" dirty="0">
                          <a:effectLst/>
                          <a:latin typeface="Arial" panose="020B0604020202020204" pitchFamily="34" charset="0"/>
                          <a:ea typeface="Calibri" panose="020F0502020204030204" pitchFamily="34" charset="0"/>
                          <a:cs typeface="Arial" panose="020B0604020202020204" pitchFamily="34" charset="0"/>
                        </a:rPr>
                        <a:t> </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5000"/>
                        </a:lnSpc>
                        <a:spcAft>
                          <a:spcPts val="1000"/>
                        </a:spcAft>
                      </a:pPr>
                      <a:r>
                        <a:rPr lang="en-GB" sz="1050" b="1" kern="100" dirty="0">
                          <a:effectLst/>
                          <a:latin typeface="Arial" panose="020B0604020202020204" pitchFamily="34" charset="0"/>
                          <a:ea typeface="Calibri" panose="020F0502020204030204" pitchFamily="34" charset="0"/>
                          <a:cs typeface="Arial" panose="020B0604020202020204" pitchFamily="34" charset="0"/>
                        </a:rPr>
                        <a:t> </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5000"/>
                        </a:lnSpc>
                        <a:spcAft>
                          <a:spcPts val="1000"/>
                        </a:spcAft>
                      </a:pPr>
                      <a:r>
                        <a:rPr lang="en-GB" sz="1050" b="1" kern="100" dirty="0">
                          <a:effectLst/>
                          <a:latin typeface="Arial" panose="020B0604020202020204" pitchFamily="34" charset="0"/>
                          <a:ea typeface="Calibri" panose="020F0502020204030204" pitchFamily="34" charset="0"/>
                          <a:cs typeface="Arial" panose="020B0604020202020204" pitchFamily="34" charset="0"/>
                        </a:rPr>
                        <a:t> </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5000"/>
                        </a:lnSpc>
                        <a:spcAft>
                          <a:spcPts val="1000"/>
                        </a:spcAft>
                      </a:pPr>
                      <a:r>
                        <a:rPr lang="en-GB" sz="1050" b="1" kern="100" dirty="0">
                          <a:effectLst/>
                          <a:latin typeface="Arial" panose="020B0604020202020204" pitchFamily="34" charset="0"/>
                          <a:ea typeface="Calibri" panose="020F0502020204030204" pitchFamily="34" charset="0"/>
                          <a:cs typeface="Arial" panose="020B0604020202020204" pitchFamily="34" charset="0"/>
                        </a:rPr>
                        <a:t> </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5000"/>
                        </a:lnSpc>
                        <a:spcAft>
                          <a:spcPts val="1000"/>
                        </a:spcAft>
                      </a:pPr>
                      <a:r>
                        <a:rPr lang="en-GB" sz="1050" b="1"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Domain 2 – Assessments </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5000"/>
                        </a:lnSpc>
                        <a:spcAft>
                          <a:spcPts val="1000"/>
                        </a:spcAft>
                      </a:pPr>
                      <a:r>
                        <a:rPr lang="en-GB" sz="1100" kern="100" dirty="0">
                          <a:effectLst/>
                          <a:latin typeface="Arial" panose="020B0604020202020204" pitchFamily="34" charset="0"/>
                          <a:ea typeface="Calibri" panose="020F0502020204030204" pitchFamily="34" charset="0"/>
                          <a:cs typeface="Arial" panose="020B0604020202020204" pitchFamily="34" charset="0"/>
                        </a:rPr>
                        <a:t> </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txBody>
                  <a:tcPr marL="38844" marR="3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algn="ctr">
                        <a:lnSpc>
                          <a:spcPct val="115000"/>
                        </a:lnSpc>
                        <a:spcAft>
                          <a:spcPts val="1000"/>
                        </a:spcAft>
                      </a:pPr>
                      <a:r>
                        <a:rPr lang="en-GB" sz="105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53% of total achievable payment</a:t>
                      </a:r>
                      <a:r>
                        <a:rPr lang="en-GB" sz="1050" b="1"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r>
                        <a:rPr lang="en-GB" sz="1050" b="1" kern="100" dirty="0">
                          <a:effectLst/>
                          <a:latin typeface="Arial" panose="020B0604020202020204" pitchFamily="34" charset="0"/>
                          <a:ea typeface="Calibri" panose="020F0502020204030204" pitchFamily="34" charset="0"/>
                          <a:cs typeface="Arial" panose="020B0604020202020204" pitchFamily="34" charset="0"/>
                        </a:rPr>
                        <a:t> </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txBody>
                  <a:tcPr marL="38844" marR="388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extLst>
                  <a:ext uri="{0D108BD9-81ED-4DB2-BD59-A6C34878D82A}">
                    <a16:rowId xmlns:a16="http://schemas.microsoft.com/office/drawing/2014/main" val="4215822216"/>
                  </a:ext>
                </a:extLst>
              </a:tr>
              <a:tr h="351606">
                <a:tc vMerge="1">
                  <a:txBody>
                    <a:bodyPr/>
                    <a:lstStyle/>
                    <a:p>
                      <a:endParaRPr lang="en-GB"/>
                    </a:p>
                  </a:txBody>
                  <a:tcPr/>
                </a:tc>
                <a:tc>
                  <a:txBody>
                    <a:bodyPr/>
                    <a:lstStyle/>
                    <a:p>
                      <a:pPr algn="l">
                        <a:lnSpc>
                          <a:spcPct val="115000"/>
                        </a:lnSpc>
                        <a:spcAft>
                          <a:spcPts val="1000"/>
                        </a:spcAft>
                      </a:pPr>
                      <a:r>
                        <a:rPr lang="en-GB" sz="1200" b="1"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Total activity target:</a:t>
                      </a:r>
                      <a:endParaRPr lang="en-GB" sz="1400" kern="100" dirty="0">
                        <a:effectLst/>
                        <a:latin typeface="Calibri" panose="020F0502020204030204" pitchFamily="34" charset="0"/>
                        <a:ea typeface="Calibri" panose="020F0502020204030204" pitchFamily="34" charset="0"/>
                        <a:cs typeface="Arial" panose="020B0604020202020204" pitchFamily="34" charset="0"/>
                      </a:endParaRPr>
                    </a:p>
                  </a:txBody>
                  <a:tcPr marL="38844" marR="388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en-GB" sz="1400" b="1" kern="100">
                          <a:solidFill>
                            <a:srgbClr val="000000"/>
                          </a:solidFill>
                          <a:effectLst/>
                          <a:latin typeface="Arial"/>
                          <a:ea typeface="Calibri" panose="020F0502020204030204" pitchFamily="34" charset="0"/>
                          <a:cs typeface="Arial"/>
                        </a:rPr>
                        <a:t>100</a:t>
                      </a:r>
                      <a:endParaRPr lang="en-GB" sz="1600" kern="100">
                        <a:effectLst/>
                        <a:latin typeface="Calibri" panose="020F0502020204030204" pitchFamily="34" charset="0"/>
                        <a:ea typeface="Calibri" panose="020F0502020204030204" pitchFamily="34" charset="0"/>
                        <a:cs typeface="Arial" panose="020B0604020202020204" pitchFamily="34" charset="0"/>
                      </a:endParaRPr>
                    </a:p>
                  </a:txBody>
                  <a:tcPr marL="38844" marR="388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71818517"/>
                  </a:ext>
                </a:extLst>
              </a:tr>
              <a:tr h="423538">
                <a:tc vMerge="1">
                  <a:txBody>
                    <a:bodyPr/>
                    <a:lstStyle/>
                    <a:p>
                      <a:endParaRPr lang="en-GB"/>
                    </a:p>
                  </a:txBody>
                  <a:tcPr/>
                </a:tc>
                <a:tc>
                  <a:txBody>
                    <a:bodyPr/>
                    <a:lstStyle/>
                    <a:p>
                      <a:pPr algn="l">
                        <a:lnSpc>
                          <a:spcPct val="115000"/>
                        </a:lnSpc>
                        <a:spcAft>
                          <a:spcPts val="1000"/>
                        </a:spcAft>
                      </a:pPr>
                      <a:r>
                        <a:rPr lang="en-GB" sz="1200" b="1"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Segment 1 - Clinical Case Finding</a:t>
                      </a:r>
                      <a:r>
                        <a:rPr lang="en-GB" sz="1200"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(10% minimum of total activity)</a:t>
                      </a:r>
                      <a:endParaRPr lang="en-GB" sz="1400" kern="100" dirty="0">
                        <a:effectLst/>
                        <a:latin typeface="Calibri" panose="020F0502020204030204" pitchFamily="34" charset="0"/>
                        <a:ea typeface="Calibri" panose="020F0502020204030204" pitchFamily="34" charset="0"/>
                        <a:cs typeface="Arial" panose="020B0604020202020204" pitchFamily="34" charset="0"/>
                      </a:endParaRPr>
                    </a:p>
                  </a:txBody>
                  <a:tcPr marL="38844" marR="388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en-GB" sz="1400" b="1" kern="100">
                          <a:solidFill>
                            <a:srgbClr val="000000"/>
                          </a:solidFill>
                          <a:effectLst/>
                          <a:latin typeface="Arial"/>
                          <a:ea typeface="Calibri" panose="020F0502020204030204" pitchFamily="34" charset="0"/>
                          <a:cs typeface="Arial"/>
                        </a:rPr>
                        <a:t>10</a:t>
                      </a:r>
                      <a:endParaRPr lang="en-GB" sz="1600" kern="100">
                        <a:effectLst/>
                        <a:latin typeface="Calibri" panose="020F0502020204030204" pitchFamily="34" charset="0"/>
                        <a:ea typeface="Calibri" panose="020F0502020204030204" pitchFamily="34" charset="0"/>
                        <a:cs typeface="Arial" panose="020B0604020202020204" pitchFamily="34" charset="0"/>
                      </a:endParaRPr>
                    </a:p>
                  </a:txBody>
                  <a:tcPr marL="38844" marR="388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92741300"/>
                  </a:ext>
                </a:extLst>
              </a:tr>
              <a:tr h="423538">
                <a:tc vMerge="1">
                  <a:txBody>
                    <a:bodyPr/>
                    <a:lstStyle/>
                    <a:p>
                      <a:endParaRPr lang="en-GB"/>
                    </a:p>
                  </a:txBody>
                  <a:tcPr/>
                </a:tc>
                <a:tc>
                  <a:txBody>
                    <a:bodyPr/>
                    <a:lstStyle/>
                    <a:p>
                      <a:pPr algn="l">
                        <a:lnSpc>
                          <a:spcPct val="115000"/>
                        </a:lnSpc>
                        <a:spcAft>
                          <a:spcPts val="1000"/>
                        </a:spcAft>
                      </a:pPr>
                      <a:r>
                        <a:rPr lang="en-GB" sz="1200" b="1"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Segment 2 -</a:t>
                      </a:r>
                      <a:r>
                        <a:rPr lang="en-GB" sz="1200"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GB" sz="1200" b="1"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Population health Management </a:t>
                      </a:r>
                      <a:r>
                        <a:rPr lang="en-GB" sz="1200"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 minimum of total activity</a:t>
                      </a:r>
                      <a:r>
                        <a:rPr lang="en-GB" sz="1200" b="1"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n-GB" sz="1400" kern="100" dirty="0">
                        <a:effectLst/>
                        <a:latin typeface="Calibri" panose="020F0502020204030204" pitchFamily="34" charset="0"/>
                        <a:ea typeface="Calibri" panose="020F0502020204030204" pitchFamily="34" charset="0"/>
                        <a:cs typeface="Arial" panose="020B0604020202020204" pitchFamily="34" charset="0"/>
                      </a:endParaRPr>
                    </a:p>
                  </a:txBody>
                  <a:tcPr marL="38844" marR="388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en-GB" sz="1400" b="1" kern="100">
                          <a:solidFill>
                            <a:srgbClr val="000000"/>
                          </a:solidFill>
                          <a:effectLst/>
                          <a:latin typeface="Arial"/>
                          <a:ea typeface="Calibri" panose="020F0502020204030204" pitchFamily="34" charset="0"/>
                          <a:cs typeface="Arial"/>
                        </a:rPr>
                        <a:t>10</a:t>
                      </a:r>
                      <a:endParaRPr lang="en-GB" sz="1600" kern="100">
                        <a:effectLst/>
                        <a:latin typeface="Calibri" panose="020F0502020204030204" pitchFamily="34" charset="0"/>
                        <a:ea typeface="Calibri" panose="020F0502020204030204" pitchFamily="34" charset="0"/>
                        <a:cs typeface="Arial" panose="020B0604020202020204" pitchFamily="34" charset="0"/>
                      </a:endParaRPr>
                    </a:p>
                  </a:txBody>
                  <a:tcPr marL="38844" marR="388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59908204"/>
                  </a:ext>
                </a:extLst>
              </a:tr>
              <a:tr h="423538">
                <a:tc vMerge="1">
                  <a:txBody>
                    <a:bodyPr/>
                    <a:lstStyle/>
                    <a:p>
                      <a:endParaRPr lang="en-GB"/>
                    </a:p>
                  </a:txBody>
                  <a:tcPr/>
                </a:tc>
                <a:tc>
                  <a:txBody>
                    <a:bodyPr/>
                    <a:lstStyle/>
                    <a:p>
                      <a:pPr algn="l">
                        <a:lnSpc>
                          <a:spcPct val="115000"/>
                        </a:lnSpc>
                        <a:spcAft>
                          <a:spcPts val="1000"/>
                        </a:spcAft>
                      </a:pPr>
                      <a:r>
                        <a:rPr lang="en-GB" sz="1200" b="1"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Segment 3 - Long Term Condition 1</a:t>
                      </a:r>
                      <a:r>
                        <a:rPr lang="en-GB" sz="1200"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(10% minimum of total activity)</a:t>
                      </a:r>
                      <a:endParaRPr lang="en-GB" sz="1400" kern="100" dirty="0">
                        <a:effectLst/>
                        <a:latin typeface="Calibri" panose="020F0502020204030204" pitchFamily="34" charset="0"/>
                        <a:ea typeface="Calibri" panose="020F0502020204030204" pitchFamily="34" charset="0"/>
                        <a:cs typeface="Arial" panose="020B0604020202020204" pitchFamily="34" charset="0"/>
                      </a:endParaRPr>
                    </a:p>
                  </a:txBody>
                  <a:tcPr marL="38844" marR="388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en-GB" sz="1400" b="1" kern="100">
                          <a:solidFill>
                            <a:srgbClr val="000000"/>
                          </a:solidFill>
                          <a:effectLst/>
                          <a:latin typeface="Arial"/>
                          <a:ea typeface="Calibri" panose="020F0502020204030204" pitchFamily="34" charset="0"/>
                          <a:cs typeface="Arial"/>
                        </a:rPr>
                        <a:t>10</a:t>
                      </a:r>
                      <a:endParaRPr lang="en-GB" sz="1600" kern="100">
                        <a:effectLst/>
                        <a:latin typeface="Calibri" panose="020F0502020204030204" pitchFamily="34" charset="0"/>
                        <a:ea typeface="Calibri" panose="020F0502020204030204" pitchFamily="34" charset="0"/>
                        <a:cs typeface="Arial" panose="020B0604020202020204" pitchFamily="34" charset="0"/>
                      </a:endParaRPr>
                    </a:p>
                  </a:txBody>
                  <a:tcPr marL="38844" marR="388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39249477"/>
                  </a:ext>
                </a:extLst>
              </a:tr>
              <a:tr h="423538">
                <a:tc vMerge="1">
                  <a:txBody>
                    <a:bodyPr/>
                    <a:lstStyle/>
                    <a:p>
                      <a:endParaRPr lang="en-GB"/>
                    </a:p>
                  </a:txBody>
                  <a:tcPr/>
                </a:tc>
                <a:tc>
                  <a:txBody>
                    <a:bodyPr/>
                    <a:lstStyle/>
                    <a:p>
                      <a:pPr algn="l">
                        <a:lnSpc>
                          <a:spcPct val="115000"/>
                        </a:lnSpc>
                        <a:spcAft>
                          <a:spcPts val="1000"/>
                        </a:spcAft>
                      </a:pPr>
                      <a:r>
                        <a:rPr lang="en-GB" sz="1200" b="1"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Segment 4 - Long Term Condition 2 </a:t>
                      </a:r>
                      <a:r>
                        <a:rPr lang="en-GB" sz="1200"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 minimum of total activity)</a:t>
                      </a:r>
                      <a:endParaRPr lang="en-GB" sz="1400" kern="100" dirty="0">
                        <a:effectLst/>
                        <a:latin typeface="Calibri" panose="020F0502020204030204" pitchFamily="34" charset="0"/>
                        <a:ea typeface="Calibri" panose="020F0502020204030204" pitchFamily="34" charset="0"/>
                        <a:cs typeface="Arial" panose="020B0604020202020204" pitchFamily="34" charset="0"/>
                      </a:endParaRPr>
                    </a:p>
                  </a:txBody>
                  <a:tcPr marL="38844" marR="388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en-GB" sz="1400" b="1" kern="100">
                          <a:solidFill>
                            <a:srgbClr val="000000"/>
                          </a:solidFill>
                          <a:effectLst/>
                          <a:latin typeface="Arial"/>
                          <a:ea typeface="Calibri" panose="020F0502020204030204" pitchFamily="34" charset="0"/>
                          <a:cs typeface="Arial"/>
                        </a:rPr>
                        <a:t>10</a:t>
                      </a:r>
                      <a:endParaRPr lang="en-GB" sz="1600" kern="100">
                        <a:effectLst/>
                        <a:latin typeface="Calibri" panose="020F0502020204030204" pitchFamily="34" charset="0"/>
                        <a:ea typeface="Calibri" panose="020F0502020204030204" pitchFamily="34" charset="0"/>
                        <a:cs typeface="Arial" panose="020B0604020202020204" pitchFamily="34" charset="0"/>
                      </a:endParaRPr>
                    </a:p>
                  </a:txBody>
                  <a:tcPr marL="38844" marR="388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46557275"/>
                  </a:ext>
                </a:extLst>
              </a:tr>
              <a:tr h="423538">
                <a:tc vMerge="1">
                  <a:txBody>
                    <a:bodyPr/>
                    <a:lstStyle/>
                    <a:p>
                      <a:endParaRPr lang="en-GB"/>
                    </a:p>
                  </a:txBody>
                  <a:tcPr/>
                </a:tc>
                <a:tc>
                  <a:txBody>
                    <a:bodyPr/>
                    <a:lstStyle/>
                    <a:p>
                      <a:pPr algn="l">
                        <a:lnSpc>
                          <a:spcPct val="115000"/>
                        </a:lnSpc>
                        <a:spcAft>
                          <a:spcPts val="1000"/>
                        </a:spcAft>
                      </a:pPr>
                      <a:r>
                        <a:rPr lang="en-GB" sz="1200" b="1"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Segment 5 - Severe Mental Illness</a:t>
                      </a:r>
                      <a:r>
                        <a:rPr lang="en-GB" sz="1200"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(5% minimum of total activity)</a:t>
                      </a:r>
                      <a:endParaRPr lang="en-GB" sz="1400" kern="100" dirty="0">
                        <a:effectLst/>
                        <a:latin typeface="Calibri" panose="020F0502020204030204" pitchFamily="34" charset="0"/>
                        <a:ea typeface="Calibri" panose="020F0502020204030204" pitchFamily="34" charset="0"/>
                        <a:cs typeface="Arial" panose="020B0604020202020204" pitchFamily="34" charset="0"/>
                      </a:endParaRPr>
                    </a:p>
                  </a:txBody>
                  <a:tcPr marL="38844" marR="388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en-GB" sz="1400" b="1" kern="100" dirty="0">
                          <a:solidFill>
                            <a:srgbClr val="000000"/>
                          </a:solidFill>
                          <a:effectLst/>
                          <a:latin typeface="Arial"/>
                          <a:ea typeface="Calibri"/>
                          <a:cs typeface="Arial"/>
                        </a:rPr>
                        <a:t>5</a:t>
                      </a:r>
                      <a:endParaRPr lang="en-GB" sz="1600" kern="100" dirty="0">
                        <a:effectLst/>
                        <a:latin typeface="Calibri"/>
                        <a:ea typeface="Calibri"/>
                        <a:cs typeface="Arial" panose="020B0604020202020204" pitchFamily="34" charset="0"/>
                      </a:endParaRPr>
                    </a:p>
                  </a:txBody>
                  <a:tcPr marL="38844" marR="388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78499441"/>
                  </a:ext>
                </a:extLst>
              </a:tr>
              <a:tr h="262266">
                <a:tc vMerge="1">
                  <a:txBody>
                    <a:bodyPr/>
                    <a:lstStyle/>
                    <a:p>
                      <a:endParaRPr lang="en-GB"/>
                    </a:p>
                  </a:txBody>
                  <a:tcPr/>
                </a:tc>
                <a:tc>
                  <a:txBody>
                    <a:bodyPr/>
                    <a:lstStyle/>
                    <a:p>
                      <a:pPr algn="ctr">
                        <a:lnSpc>
                          <a:spcPct val="115000"/>
                        </a:lnSpc>
                        <a:spcAft>
                          <a:spcPts val="1000"/>
                        </a:spcAft>
                      </a:pPr>
                      <a:r>
                        <a:rPr lang="en-GB" sz="1200" b="1"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Total for all 5 segments</a:t>
                      </a:r>
                      <a:r>
                        <a:rPr lang="en-GB" sz="1200" b="1" kern="100" dirty="0">
                          <a:effectLst/>
                          <a:latin typeface="Arial" panose="020B0604020202020204" pitchFamily="34" charset="0"/>
                          <a:ea typeface="Times New Roman" panose="02020603050405020304" pitchFamily="18" charset="0"/>
                          <a:cs typeface="Arial" panose="020B0604020202020204" pitchFamily="34" charset="0"/>
                        </a:rPr>
                        <a:t> </a:t>
                      </a:r>
                      <a:endParaRPr lang="en-GB" sz="1400" kern="100" dirty="0">
                        <a:effectLst/>
                        <a:latin typeface="Calibri" panose="020F0502020204030204" pitchFamily="34" charset="0"/>
                        <a:ea typeface="Calibri" panose="020F0502020204030204" pitchFamily="34" charset="0"/>
                        <a:cs typeface="Arial" panose="020B0604020202020204" pitchFamily="34" charset="0"/>
                      </a:endParaRPr>
                    </a:p>
                  </a:txBody>
                  <a:tcPr marL="38844" marR="388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en-GB" sz="1400" b="1" kern="100">
                          <a:solidFill>
                            <a:srgbClr val="000000"/>
                          </a:solidFill>
                          <a:effectLst/>
                          <a:latin typeface="Arial"/>
                          <a:ea typeface="Calibri" panose="020F0502020204030204" pitchFamily="34" charset="0"/>
                          <a:cs typeface="Arial"/>
                        </a:rPr>
                        <a:t>45</a:t>
                      </a:r>
                      <a:endParaRPr lang="en-GB" sz="1600" kern="100">
                        <a:effectLst/>
                        <a:latin typeface="Calibri" panose="020F0502020204030204" pitchFamily="34" charset="0"/>
                        <a:ea typeface="Calibri" panose="020F0502020204030204" pitchFamily="34" charset="0"/>
                        <a:cs typeface="Arial" panose="020B0604020202020204" pitchFamily="34" charset="0"/>
                      </a:endParaRPr>
                    </a:p>
                  </a:txBody>
                  <a:tcPr marL="38844" marR="388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5946472"/>
                  </a:ext>
                </a:extLst>
              </a:tr>
              <a:tr h="674151">
                <a:tc vMerge="1">
                  <a:txBody>
                    <a:bodyPr/>
                    <a:lstStyle/>
                    <a:p>
                      <a:endParaRPr lang="en-GB"/>
                    </a:p>
                  </a:txBody>
                  <a:tcPr/>
                </a:tc>
                <a:tc>
                  <a:txBody>
                    <a:bodyPr/>
                    <a:lstStyle/>
                    <a:p>
                      <a:pPr algn="ctr">
                        <a:lnSpc>
                          <a:spcPct val="115000"/>
                        </a:lnSpc>
                        <a:spcAft>
                          <a:spcPts val="1000"/>
                        </a:spcAft>
                      </a:pPr>
                      <a:r>
                        <a:rPr lang="en-GB" sz="1200" b="1"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Remaining assessments out of the total 1000 activity Target:</a:t>
                      </a:r>
                      <a:endParaRPr lang="en-GB" sz="14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5000"/>
                        </a:lnSpc>
                        <a:spcAft>
                          <a:spcPts val="1000"/>
                        </a:spcAft>
                      </a:pPr>
                      <a:r>
                        <a:rPr lang="en-GB" sz="1200" b="1"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GB" sz="1200"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These can be allocated across any of the five segments at the practice’s discretion.</a:t>
                      </a:r>
                      <a:endParaRPr lang="en-GB" sz="14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5000"/>
                        </a:lnSpc>
                        <a:spcAft>
                          <a:spcPts val="1000"/>
                        </a:spcAft>
                      </a:pPr>
                      <a:r>
                        <a:rPr lang="en-GB" sz="1200" b="1" kern="100" dirty="0">
                          <a:effectLst/>
                          <a:latin typeface="Arial" panose="020B0604020202020204" pitchFamily="34" charset="0"/>
                          <a:ea typeface="Times New Roman" panose="02020603050405020304" pitchFamily="18" charset="0"/>
                          <a:cs typeface="Arial" panose="020B0604020202020204" pitchFamily="34" charset="0"/>
                        </a:rPr>
                        <a:t> </a:t>
                      </a:r>
                      <a:endParaRPr lang="en-GB" sz="1400" kern="100" dirty="0">
                        <a:effectLst/>
                        <a:latin typeface="Calibri" panose="020F0502020204030204" pitchFamily="34" charset="0"/>
                        <a:ea typeface="Calibri" panose="020F0502020204030204" pitchFamily="34" charset="0"/>
                        <a:cs typeface="Arial" panose="020B0604020202020204" pitchFamily="34" charset="0"/>
                      </a:endParaRPr>
                    </a:p>
                  </a:txBody>
                  <a:tcPr marL="38844" marR="388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en-GB" sz="1400" b="1" kern="100" dirty="0">
                          <a:solidFill>
                            <a:srgbClr val="000000"/>
                          </a:solidFill>
                          <a:effectLst/>
                          <a:latin typeface="Arial"/>
                          <a:ea typeface="Calibri"/>
                          <a:cs typeface="Arial"/>
                        </a:rPr>
                        <a:t>55</a:t>
                      </a:r>
                      <a:endParaRPr lang="en-GB" sz="1600" kern="100" dirty="0">
                        <a:effectLst/>
                        <a:latin typeface="Calibri"/>
                        <a:ea typeface="Calibri"/>
                        <a:cs typeface="Arial" panose="020B0604020202020204" pitchFamily="34" charset="0"/>
                      </a:endParaRPr>
                    </a:p>
                  </a:txBody>
                  <a:tcPr marL="38844" marR="388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89744850"/>
                  </a:ext>
                </a:extLst>
              </a:tr>
              <a:tr h="107899">
                <a:tc>
                  <a:txBody>
                    <a:bodyPr/>
                    <a:lstStyle/>
                    <a:p>
                      <a:pPr algn="ctr">
                        <a:lnSpc>
                          <a:spcPct val="115000"/>
                        </a:lnSpc>
                        <a:spcAft>
                          <a:spcPts val="1000"/>
                        </a:spcAft>
                      </a:pPr>
                      <a:r>
                        <a:rPr lang="en-GB" sz="1050" b="1" kern="100" dirty="0">
                          <a:solidFill>
                            <a:srgbClr val="000000"/>
                          </a:solidFill>
                          <a:effectLst/>
                          <a:latin typeface="Arial"/>
                          <a:ea typeface="Calibri"/>
                          <a:cs typeface="Arial"/>
                        </a:rPr>
                        <a:t>Domain 3 – MDT Approach</a:t>
                      </a:r>
                      <a:endParaRPr lang="en-GB" sz="1100" kern="100" dirty="0">
                        <a:effectLst/>
                        <a:latin typeface="Arial"/>
                        <a:ea typeface="Calibri"/>
                        <a:cs typeface="Arial"/>
                      </a:endParaRPr>
                    </a:p>
                  </a:txBody>
                  <a:tcPr marL="38844" marR="3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algn="ctr">
                        <a:lnSpc>
                          <a:spcPct val="115000"/>
                        </a:lnSpc>
                        <a:spcAft>
                          <a:spcPts val="1000"/>
                        </a:spcAft>
                      </a:pPr>
                      <a:r>
                        <a:rPr lang="en-GB" sz="105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12% of total achievable payment</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txBody>
                  <a:tcPr marL="38844" marR="388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extLst>
                  <a:ext uri="{0D108BD9-81ED-4DB2-BD59-A6C34878D82A}">
                    <a16:rowId xmlns:a16="http://schemas.microsoft.com/office/drawing/2014/main" val="1146921619"/>
                  </a:ext>
                </a:extLst>
              </a:tr>
              <a:tr h="107899">
                <a:tc gridSpan="3">
                  <a:txBody>
                    <a:bodyPr/>
                    <a:lstStyle/>
                    <a:p>
                      <a:pPr algn="ctr">
                        <a:lnSpc>
                          <a:spcPct val="115000"/>
                        </a:lnSpc>
                        <a:spcAft>
                          <a:spcPts val="1000"/>
                        </a:spcAft>
                      </a:pPr>
                      <a:r>
                        <a:rPr lang="en-GB" sz="105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Indicative numbers will be provided to each practice ahead of contract implementation.</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txBody>
                  <a:tcPr marL="38844" marR="3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104592699"/>
                  </a:ext>
                </a:extLst>
              </a:tr>
            </a:tbl>
          </a:graphicData>
        </a:graphic>
      </p:graphicFrame>
      <p:sp>
        <p:nvSpPr>
          <p:cNvPr id="4" name="Slide Number Placeholder 3">
            <a:extLst>
              <a:ext uri="{FF2B5EF4-FFF2-40B4-BE49-F238E27FC236}">
                <a16:creationId xmlns:a16="http://schemas.microsoft.com/office/drawing/2014/main" id="{8D7DBB06-E7C0-B7D6-E9AF-361B04717C59}"/>
              </a:ext>
            </a:extLst>
          </p:cNvPr>
          <p:cNvSpPr>
            <a:spLocks noGrp="1"/>
          </p:cNvSpPr>
          <p:nvPr>
            <p:ph type="sldNum" sz="quarter" idx="12"/>
          </p:nvPr>
        </p:nvSpPr>
        <p:spPr/>
        <p:txBody>
          <a:bodyPr/>
          <a:lstStyle/>
          <a:p>
            <a:fld id="{507B77E4-D16E-4E80-BECE-B10ACE50DA11}" type="slidenum">
              <a:rPr lang="en-GB" smtClean="0"/>
              <a:pPr/>
              <a:t>8</a:t>
            </a:fld>
            <a:endParaRPr lang="en-GB"/>
          </a:p>
        </p:txBody>
      </p:sp>
    </p:spTree>
    <p:extLst>
      <p:ext uri="{BB962C8B-B14F-4D97-AF65-F5344CB8AC3E}">
        <p14:creationId xmlns:p14="http://schemas.microsoft.com/office/powerpoint/2010/main" val="1432976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C1F9C-4796-24B6-5CA0-E87DA630BEA0}"/>
              </a:ext>
            </a:extLst>
          </p:cNvPr>
          <p:cNvSpPr>
            <a:spLocks noGrp="1"/>
          </p:cNvSpPr>
          <p:nvPr>
            <p:ph type="title"/>
          </p:nvPr>
        </p:nvSpPr>
        <p:spPr/>
        <p:txBody>
          <a:bodyPr anchor="b">
            <a:normAutofit/>
          </a:bodyPr>
          <a:lstStyle/>
          <a:p>
            <a:r>
              <a:rPr lang="en-GB" dirty="0"/>
              <a:t>Choice of Long Term Conditions</a:t>
            </a:r>
          </a:p>
        </p:txBody>
      </p:sp>
      <p:pic>
        <p:nvPicPr>
          <p:cNvPr id="8" name="Content Placeholder 7">
            <a:extLst>
              <a:ext uri="{FF2B5EF4-FFF2-40B4-BE49-F238E27FC236}">
                <a16:creationId xmlns:a16="http://schemas.microsoft.com/office/drawing/2014/main" id="{E43B05C7-FE04-74F1-0698-0599F3C1421C}"/>
              </a:ext>
            </a:extLst>
          </p:cNvPr>
          <p:cNvPicPr>
            <a:picLocks noGrp="1" noChangeAspect="1"/>
          </p:cNvPicPr>
          <p:nvPr>
            <p:ph sz="half" idx="1"/>
          </p:nvPr>
        </p:nvPicPr>
        <p:blipFill>
          <a:blip r:embed="rId2" cstate="email">
            <a:extLst>
              <a:ext uri="{28A0092B-C50C-407E-A947-70E740481C1C}">
                <a14:useLocalDpi xmlns:a14="http://schemas.microsoft.com/office/drawing/2010/main"/>
              </a:ext>
            </a:extLst>
          </a:blip>
          <a:stretch/>
        </p:blipFill>
        <p:spPr bwMode="auto">
          <a:xfrm>
            <a:off x="-1179870" y="2054226"/>
            <a:ext cx="8757993" cy="3756024"/>
          </a:xfrm>
          <a:prstGeom prst="rect">
            <a:avLst/>
          </a:prstGeom>
          <a:noFill/>
          <a:ln>
            <a:noFill/>
          </a:ln>
        </p:spPr>
      </p:pic>
      <p:sp>
        <p:nvSpPr>
          <p:cNvPr id="9" name="Content Placeholder 8">
            <a:extLst>
              <a:ext uri="{FF2B5EF4-FFF2-40B4-BE49-F238E27FC236}">
                <a16:creationId xmlns:a16="http://schemas.microsoft.com/office/drawing/2014/main" id="{0EAF5C0A-45A2-E89B-EF76-F99EBAB63029}"/>
              </a:ext>
            </a:extLst>
          </p:cNvPr>
          <p:cNvSpPr>
            <a:spLocks noGrp="1"/>
          </p:cNvSpPr>
          <p:nvPr>
            <p:ph sz="half" idx="2"/>
          </p:nvPr>
        </p:nvSpPr>
        <p:spPr/>
        <p:txBody>
          <a:bodyPr>
            <a:normAutofit lnSpcReduction="10000"/>
          </a:bodyPr>
          <a:lstStyle/>
          <a:p>
            <a:r>
              <a:rPr lang="en-GB" dirty="0"/>
              <a:t>Derogation of decision to Place level.</a:t>
            </a:r>
          </a:p>
          <a:p>
            <a:endParaRPr lang="en-GB" dirty="0"/>
          </a:p>
          <a:p>
            <a:r>
              <a:rPr lang="en-GB" dirty="0"/>
              <a:t>Data informed decision making</a:t>
            </a:r>
          </a:p>
          <a:p>
            <a:endParaRPr lang="en-GB" dirty="0"/>
          </a:p>
          <a:p>
            <a:r>
              <a:rPr lang="en-GB" dirty="0"/>
              <a:t>Using local knowledge and expertise to ensure that the choice of LTC meets the intentions of the LTC LES.</a:t>
            </a:r>
          </a:p>
          <a:p>
            <a:endParaRPr lang="en-GB" dirty="0"/>
          </a:p>
          <a:p>
            <a:r>
              <a:rPr lang="en-GB" dirty="0"/>
              <a:t>Groups meeting in next 1-2 weeks</a:t>
            </a:r>
          </a:p>
        </p:txBody>
      </p:sp>
      <p:sp>
        <p:nvSpPr>
          <p:cNvPr id="4" name="Slide Number Placeholder 3">
            <a:extLst>
              <a:ext uri="{FF2B5EF4-FFF2-40B4-BE49-F238E27FC236}">
                <a16:creationId xmlns:a16="http://schemas.microsoft.com/office/drawing/2014/main" id="{AB95FE23-DFF6-743C-2E43-E24285D256A5}"/>
              </a:ext>
            </a:extLst>
          </p:cNvPr>
          <p:cNvSpPr>
            <a:spLocks noGrp="1"/>
          </p:cNvSpPr>
          <p:nvPr>
            <p:ph type="sldNum" sz="quarter" idx="12"/>
          </p:nvPr>
        </p:nvSpPr>
        <p:spPr/>
        <p:txBody>
          <a:bodyPr anchor="ctr">
            <a:normAutofit/>
          </a:bodyPr>
          <a:lstStyle/>
          <a:p>
            <a:pPr>
              <a:lnSpc>
                <a:spcPct val="90000"/>
              </a:lnSpc>
              <a:spcAft>
                <a:spcPts val="600"/>
              </a:spcAft>
            </a:pPr>
            <a:fld id="{507B77E4-D16E-4E80-BECE-B10ACE50DA11}" type="slidenum">
              <a:rPr lang="en-GB" sz="1900" smtClean="0"/>
              <a:pPr>
                <a:lnSpc>
                  <a:spcPct val="90000"/>
                </a:lnSpc>
                <a:spcAft>
                  <a:spcPts val="600"/>
                </a:spcAft>
              </a:pPr>
              <a:t>9</a:t>
            </a:fld>
            <a:endParaRPr lang="en-GB" sz="1900"/>
          </a:p>
        </p:txBody>
      </p:sp>
    </p:spTree>
    <p:extLst>
      <p:ext uri="{BB962C8B-B14F-4D97-AF65-F5344CB8AC3E}">
        <p14:creationId xmlns:p14="http://schemas.microsoft.com/office/powerpoint/2010/main" val="3467369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12B60C-A699-9E12-6D66-AC04CCCB8966}"/>
              </a:ext>
            </a:extLst>
          </p:cNvPr>
          <p:cNvSpPr>
            <a:spLocks noGrp="1"/>
          </p:cNvSpPr>
          <p:nvPr>
            <p:ph type="title"/>
          </p:nvPr>
        </p:nvSpPr>
        <p:spPr/>
        <p:txBody>
          <a:bodyPr/>
          <a:lstStyle/>
          <a:p>
            <a:r>
              <a:rPr lang="en-GB" dirty="0"/>
              <a:t>Part II</a:t>
            </a:r>
          </a:p>
        </p:txBody>
      </p:sp>
      <p:sp>
        <p:nvSpPr>
          <p:cNvPr id="9" name="Text Placeholder 8">
            <a:extLst>
              <a:ext uri="{FF2B5EF4-FFF2-40B4-BE49-F238E27FC236}">
                <a16:creationId xmlns:a16="http://schemas.microsoft.com/office/drawing/2014/main" id="{E08CAD4B-C42A-6934-05E5-854E455C8FE2}"/>
              </a:ext>
            </a:extLst>
          </p:cNvPr>
          <p:cNvSpPr>
            <a:spLocks noGrp="1"/>
          </p:cNvSpPr>
          <p:nvPr>
            <p:ph type="body" idx="1"/>
          </p:nvPr>
        </p:nvSpPr>
        <p:spPr/>
        <p:txBody>
          <a:bodyPr/>
          <a:lstStyle/>
          <a:p>
            <a:r>
              <a:rPr lang="en-GB" b="1" dirty="0"/>
              <a:t>How to Deliver the LTC LES</a:t>
            </a:r>
            <a:endParaRPr lang="en-GB" dirty="0"/>
          </a:p>
        </p:txBody>
      </p:sp>
      <p:sp>
        <p:nvSpPr>
          <p:cNvPr id="5" name="Slide Number Placeholder 4">
            <a:extLst>
              <a:ext uri="{FF2B5EF4-FFF2-40B4-BE49-F238E27FC236}">
                <a16:creationId xmlns:a16="http://schemas.microsoft.com/office/drawing/2014/main" id="{45A71DAE-7D3F-4DC2-9722-58006D9113BC}"/>
              </a:ext>
            </a:extLst>
          </p:cNvPr>
          <p:cNvSpPr>
            <a:spLocks noGrp="1"/>
          </p:cNvSpPr>
          <p:nvPr>
            <p:ph type="sldNum" sz="quarter" idx="12"/>
          </p:nvPr>
        </p:nvSpPr>
        <p:spPr/>
        <p:txBody>
          <a:bodyPr/>
          <a:lstStyle/>
          <a:p>
            <a:fld id="{507B77E4-D16E-4E80-BECE-B10ACE50DA11}" type="slidenum">
              <a:rPr lang="en-GB" smtClean="0"/>
              <a:t>10</a:t>
            </a:fld>
            <a:endParaRPr lang="en-GB"/>
          </a:p>
        </p:txBody>
      </p:sp>
    </p:spTree>
    <p:extLst>
      <p:ext uri="{BB962C8B-B14F-4D97-AF65-F5344CB8AC3E}">
        <p14:creationId xmlns:p14="http://schemas.microsoft.com/office/powerpoint/2010/main" val="2023538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1CA73-CEFB-2502-8AE5-7A4EC0780B52}"/>
              </a:ext>
            </a:extLst>
          </p:cNvPr>
          <p:cNvSpPr>
            <a:spLocks noGrp="1"/>
          </p:cNvSpPr>
          <p:nvPr>
            <p:ph type="title"/>
          </p:nvPr>
        </p:nvSpPr>
        <p:spPr/>
        <p:txBody>
          <a:bodyPr/>
          <a:lstStyle/>
          <a:p>
            <a:r>
              <a:rPr lang="en-GB" dirty="0"/>
              <a:t>LES Delivery Outline</a:t>
            </a:r>
          </a:p>
        </p:txBody>
      </p:sp>
      <p:sp>
        <p:nvSpPr>
          <p:cNvPr id="3" name="Content Placeholder 2">
            <a:extLst>
              <a:ext uri="{FF2B5EF4-FFF2-40B4-BE49-F238E27FC236}">
                <a16:creationId xmlns:a16="http://schemas.microsoft.com/office/drawing/2014/main" id="{6E8D461F-8BF4-55E6-1174-095775C26419}"/>
              </a:ext>
            </a:extLst>
          </p:cNvPr>
          <p:cNvSpPr>
            <a:spLocks noGrp="1"/>
          </p:cNvSpPr>
          <p:nvPr>
            <p:ph idx="1"/>
          </p:nvPr>
        </p:nvSpPr>
        <p:spPr/>
        <p:txBody>
          <a:bodyPr vert="horz" lIns="91440" tIns="45720" rIns="91440" bIns="45720" rtlCol="0" anchor="t">
            <a:normAutofit/>
          </a:bodyPr>
          <a:lstStyle/>
          <a:p>
            <a:endParaRPr lang="en-GB" dirty="0"/>
          </a:p>
          <a:p>
            <a:r>
              <a:rPr lang="en-GB" dirty="0"/>
              <a:t>Domain 1 (35%): Implementation</a:t>
            </a:r>
          </a:p>
          <a:p>
            <a:pPr lvl="1"/>
            <a:r>
              <a:rPr lang="en-GB" dirty="0"/>
              <a:t>Supporting delivery and development needs</a:t>
            </a:r>
          </a:p>
          <a:p>
            <a:pPr lvl="1"/>
            <a:endParaRPr lang="en-GB" dirty="0"/>
          </a:p>
          <a:p>
            <a:r>
              <a:rPr lang="en-GB" dirty="0"/>
              <a:t>Domain 2 (53%): Holistic Health Assessments</a:t>
            </a:r>
          </a:p>
          <a:p>
            <a:pPr lvl="1"/>
            <a:r>
              <a:rPr lang="en-GB" dirty="0"/>
              <a:t>Delivering the assessments across all segments</a:t>
            </a:r>
          </a:p>
          <a:p>
            <a:pPr lvl="1"/>
            <a:endParaRPr lang="en-GB" dirty="0"/>
          </a:p>
          <a:p>
            <a:r>
              <a:rPr lang="en-GB" dirty="0"/>
              <a:t>Domain 3 (12%): Holistic MDT</a:t>
            </a:r>
          </a:p>
          <a:p>
            <a:pPr lvl="1"/>
            <a:r>
              <a:rPr lang="en-GB" dirty="0"/>
              <a:t>Developing a local holistic MDT</a:t>
            </a:r>
          </a:p>
        </p:txBody>
      </p:sp>
      <p:sp>
        <p:nvSpPr>
          <p:cNvPr id="4" name="Slide Number Placeholder 3">
            <a:extLst>
              <a:ext uri="{FF2B5EF4-FFF2-40B4-BE49-F238E27FC236}">
                <a16:creationId xmlns:a16="http://schemas.microsoft.com/office/drawing/2014/main" id="{0E3A365B-F5D5-7EBB-0F90-59B6311608C2}"/>
              </a:ext>
            </a:extLst>
          </p:cNvPr>
          <p:cNvSpPr>
            <a:spLocks noGrp="1"/>
          </p:cNvSpPr>
          <p:nvPr>
            <p:ph type="sldNum" sz="quarter" idx="12"/>
          </p:nvPr>
        </p:nvSpPr>
        <p:spPr/>
        <p:txBody>
          <a:bodyPr/>
          <a:lstStyle/>
          <a:p>
            <a:fld id="{507B77E4-D16E-4E80-BECE-B10ACE50DA11}" type="slidenum">
              <a:rPr lang="en-GB" smtClean="0"/>
              <a:pPr/>
              <a:t>11</a:t>
            </a:fld>
            <a:endParaRPr lang="en-GB"/>
          </a:p>
        </p:txBody>
      </p:sp>
    </p:spTree>
    <p:extLst>
      <p:ext uri="{BB962C8B-B14F-4D97-AF65-F5344CB8AC3E}">
        <p14:creationId xmlns:p14="http://schemas.microsoft.com/office/powerpoint/2010/main" val="20600167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128A4-BF88-B5AD-807F-581EDE600B39}"/>
              </a:ext>
            </a:extLst>
          </p:cNvPr>
          <p:cNvSpPr>
            <a:spLocks noGrp="1"/>
          </p:cNvSpPr>
          <p:nvPr>
            <p:ph type="title"/>
          </p:nvPr>
        </p:nvSpPr>
        <p:spPr/>
        <p:txBody>
          <a:bodyPr/>
          <a:lstStyle/>
          <a:p>
            <a:r>
              <a:rPr lang="en-GB" dirty="0"/>
              <a:t>Domain 1(35%): Implementation</a:t>
            </a:r>
          </a:p>
        </p:txBody>
      </p:sp>
      <p:sp>
        <p:nvSpPr>
          <p:cNvPr id="5" name="Text Placeholder 4">
            <a:extLst>
              <a:ext uri="{FF2B5EF4-FFF2-40B4-BE49-F238E27FC236}">
                <a16:creationId xmlns:a16="http://schemas.microsoft.com/office/drawing/2014/main" id="{A293C205-BBC7-136E-97A2-118A5DA84766}"/>
              </a:ext>
            </a:extLst>
          </p:cNvPr>
          <p:cNvSpPr>
            <a:spLocks noGrp="1"/>
          </p:cNvSpPr>
          <p:nvPr>
            <p:ph type="body" idx="1"/>
          </p:nvPr>
        </p:nvSpPr>
        <p:spPr/>
        <p:txBody>
          <a:bodyPr/>
          <a:lstStyle/>
          <a:p>
            <a:pPr algn="ctr"/>
            <a:r>
              <a:rPr lang="en-GB" dirty="0"/>
              <a:t>Support Delivery</a:t>
            </a:r>
          </a:p>
        </p:txBody>
      </p:sp>
      <p:sp>
        <p:nvSpPr>
          <p:cNvPr id="3" name="Content Placeholder 2">
            <a:extLst>
              <a:ext uri="{FF2B5EF4-FFF2-40B4-BE49-F238E27FC236}">
                <a16:creationId xmlns:a16="http://schemas.microsoft.com/office/drawing/2014/main" id="{EC5B197E-3F27-C7C3-D974-265BFE29FFA2}"/>
              </a:ext>
            </a:extLst>
          </p:cNvPr>
          <p:cNvSpPr>
            <a:spLocks noGrp="1"/>
          </p:cNvSpPr>
          <p:nvPr>
            <p:ph sz="half" idx="2"/>
          </p:nvPr>
        </p:nvSpPr>
        <p:spPr/>
        <p:txBody>
          <a:bodyPr/>
          <a:lstStyle/>
          <a:p>
            <a:endParaRPr lang="en-GB" dirty="0"/>
          </a:p>
          <a:p>
            <a:r>
              <a:rPr lang="en-GB" dirty="0"/>
              <a:t>Cohort searching</a:t>
            </a:r>
          </a:p>
          <a:p>
            <a:r>
              <a:rPr lang="en-GB" dirty="0"/>
              <a:t>Associated Administration</a:t>
            </a:r>
          </a:p>
          <a:p>
            <a:r>
              <a:rPr lang="en-GB" dirty="0"/>
              <a:t>Planning and ‘headspace’ time</a:t>
            </a:r>
          </a:p>
          <a:p>
            <a:r>
              <a:rPr lang="en-GB" dirty="0"/>
              <a:t>Specific training required</a:t>
            </a:r>
          </a:p>
        </p:txBody>
      </p:sp>
      <p:sp>
        <p:nvSpPr>
          <p:cNvPr id="6" name="Text Placeholder 5">
            <a:extLst>
              <a:ext uri="{FF2B5EF4-FFF2-40B4-BE49-F238E27FC236}">
                <a16:creationId xmlns:a16="http://schemas.microsoft.com/office/drawing/2014/main" id="{B1E04823-D640-9A63-04F3-FC10A32A2528}"/>
              </a:ext>
            </a:extLst>
          </p:cNvPr>
          <p:cNvSpPr>
            <a:spLocks noGrp="1"/>
          </p:cNvSpPr>
          <p:nvPr>
            <p:ph type="body" sz="quarter" idx="3"/>
          </p:nvPr>
        </p:nvSpPr>
        <p:spPr/>
        <p:txBody>
          <a:bodyPr/>
          <a:lstStyle/>
          <a:p>
            <a:pPr algn="ctr"/>
            <a:r>
              <a:rPr lang="en-GB" dirty="0"/>
              <a:t>Support Development</a:t>
            </a:r>
          </a:p>
        </p:txBody>
      </p:sp>
      <p:sp>
        <p:nvSpPr>
          <p:cNvPr id="7" name="Content Placeholder 6">
            <a:extLst>
              <a:ext uri="{FF2B5EF4-FFF2-40B4-BE49-F238E27FC236}">
                <a16:creationId xmlns:a16="http://schemas.microsoft.com/office/drawing/2014/main" id="{522FC717-AB72-7AF5-0B40-F317DD73D7B9}"/>
              </a:ext>
            </a:extLst>
          </p:cNvPr>
          <p:cNvSpPr>
            <a:spLocks noGrp="1"/>
          </p:cNvSpPr>
          <p:nvPr>
            <p:ph sz="quarter" idx="4"/>
          </p:nvPr>
        </p:nvSpPr>
        <p:spPr/>
        <p:txBody>
          <a:bodyPr/>
          <a:lstStyle/>
          <a:p>
            <a:endParaRPr lang="en-GB" dirty="0"/>
          </a:p>
          <a:p>
            <a:r>
              <a:rPr lang="en-GB" dirty="0"/>
              <a:t>Practice leadership development</a:t>
            </a:r>
          </a:p>
          <a:p>
            <a:r>
              <a:rPr lang="en-GB" dirty="0"/>
              <a:t>Support integration with local services</a:t>
            </a:r>
          </a:p>
          <a:p>
            <a:r>
              <a:rPr lang="en-GB" dirty="0"/>
              <a:t>Practice development of inclusion health approach.</a:t>
            </a:r>
          </a:p>
        </p:txBody>
      </p:sp>
      <p:sp>
        <p:nvSpPr>
          <p:cNvPr id="4" name="Slide Number Placeholder 3">
            <a:extLst>
              <a:ext uri="{FF2B5EF4-FFF2-40B4-BE49-F238E27FC236}">
                <a16:creationId xmlns:a16="http://schemas.microsoft.com/office/drawing/2014/main" id="{6A3068EB-9DEE-4DBD-7139-D08D89498358}"/>
              </a:ext>
            </a:extLst>
          </p:cNvPr>
          <p:cNvSpPr>
            <a:spLocks noGrp="1"/>
          </p:cNvSpPr>
          <p:nvPr>
            <p:ph type="sldNum" sz="quarter" idx="12"/>
          </p:nvPr>
        </p:nvSpPr>
        <p:spPr/>
        <p:txBody>
          <a:bodyPr/>
          <a:lstStyle/>
          <a:p>
            <a:fld id="{507B77E4-D16E-4E80-BECE-B10ACE50DA11}" type="slidenum">
              <a:rPr lang="en-GB" smtClean="0"/>
              <a:pPr/>
              <a:t>12</a:t>
            </a:fld>
            <a:endParaRPr lang="en-GB"/>
          </a:p>
        </p:txBody>
      </p:sp>
      <p:sp>
        <p:nvSpPr>
          <p:cNvPr id="8" name="TextBox 7">
            <a:extLst>
              <a:ext uri="{FF2B5EF4-FFF2-40B4-BE49-F238E27FC236}">
                <a16:creationId xmlns:a16="http://schemas.microsoft.com/office/drawing/2014/main" id="{84529A45-DD33-C00F-7E0B-06ED423AB45C}"/>
              </a:ext>
            </a:extLst>
          </p:cNvPr>
          <p:cNvSpPr txBox="1"/>
          <p:nvPr/>
        </p:nvSpPr>
        <p:spPr>
          <a:xfrm>
            <a:off x="914400" y="5311129"/>
            <a:ext cx="10515600" cy="461665"/>
          </a:xfrm>
          <a:prstGeom prst="rect">
            <a:avLst/>
          </a:prstGeom>
          <a:noFill/>
        </p:spPr>
        <p:txBody>
          <a:bodyPr wrap="square" rtlCol="0">
            <a:spAutoFit/>
          </a:bodyPr>
          <a:lstStyle/>
          <a:p>
            <a:pPr algn="ctr"/>
            <a:r>
              <a:rPr lang="en-GB" sz="2400" b="1" dirty="0"/>
              <a:t>Resource provided to practices to undertake the above actions</a:t>
            </a:r>
          </a:p>
        </p:txBody>
      </p:sp>
    </p:spTree>
    <p:extLst>
      <p:ext uri="{BB962C8B-B14F-4D97-AF65-F5344CB8AC3E}">
        <p14:creationId xmlns:p14="http://schemas.microsoft.com/office/powerpoint/2010/main" val="3211208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6C0BB-7FEA-D329-9411-67EA2AF6D6BF}"/>
              </a:ext>
            </a:extLst>
          </p:cNvPr>
          <p:cNvSpPr>
            <a:spLocks noGrp="1"/>
          </p:cNvSpPr>
          <p:nvPr>
            <p:ph type="title"/>
          </p:nvPr>
        </p:nvSpPr>
        <p:spPr>
          <a:xfrm>
            <a:off x="839788" y="457200"/>
            <a:ext cx="3932237" cy="1600200"/>
          </a:xfrm>
        </p:spPr>
        <p:txBody>
          <a:bodyPr anchor="b">
            <a:normAutofit/>
          </a:bodyPr>
          <a:lstStyle/>
          <a:p>
            <a:r>
              <a:rPr lang="en-GB" dirty="0"/>
              <a:t>Domain 2 (53%): Holistic Health Assessments</a:t>
            </a:r>
          </a:p>
        </p:txBody>
      </p:sp>
      <p:pic>
        <p:nvPicPr>
          <p:cNvPr id="5" name="Content Placeholder 4">
            <a:extLst>
              <a:ext uri="{FF2B5EF4-FFF2-40B4-BE49-F238E27FC236}">
                <a16:creationId xmlns:a16="http://schemas.microsoft.com/office/drawing/2014/main" id="{4EC37FB6-68D2-3629-9566-BDEFB32794B8}"/>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705475" y="53986"/>
            <a:ext cx="5137032" cy="6804014"/>
          </a:xfrm>
          <a:prstGeom prst="rect">
            <a:avLst/>
          </a:prstGeom>
          <a:noFill/>
        </p:spPr>
      </p:pic>
      <p:sp>
        <p:nvSpPr>
          <p:cNvPr id="10" name="Text Placeholder 3">
            <a:extLst>
              <a:ext uri="{FF2B5EF4-FFF2-40B4-BE49-F238E27FC236}">
                <a16:creationId xmlns:a16="http://schemas.microsoft.com/office/drawing/2014/main" id="{3E1085DE-9454-26EA-96A6-89575C3DC428}"/>
              </a:ext>
            </a:extLst>
          </p:cNvPr>
          <p:cNvSpPr>
            <a:spLocks noGrp="1"/>
          </p:cNvSpPr>
          <p:nvPr>
            <p:ph type="body" sz="half" idx="2"/>
          </p:nvPr>
        </p:nvSpPr>
        <p:spPr>
          <a:xfrm>
            <a:off x="839788" y="2057400"/>
            <a:ext cx="3932237" cy="3811588"/>
          </a:xfrm>
        </p:spPr>
        <p:txBody>
          <a:bodyPr/>
          <a:lstStyle/>
          <a:p>
            <a:endParaRPr lang="en-US" sz="1800" b="1" dirty="0"/>
          </a:p>
          <a:p>
            <a:r>
              <a:rPr lang="en-US" sz="1800" b="1" dirty="0"/>
              <a:t>Stages:</a:t>
            </a:r>
          </a:p>
          <a:p>
            <a:endParaRPr lang="en-US" sz="1800" b="1" dirty="0"/>
          </a:p>
          <a:p>
            <a:pPr marL="342900" indent="-342900">
              <a:buFont typeface="+mj-lt"/>
              <a:buAutoNum type="arabicPeriod"/>
            </a:pPr>
            <a:r>
              <a:rPr lang="en-US" sz="1800" dirty="0"/>
              <a:t>Cohort Identification</a:t>
            </a:r>
          </a:p>
          <a:p>
            <a:pPr marL="342900" indent="-342900">
              <a:buFont typeface="+mj-lt"/>
              <a:buAutoNum type="arabicPeriod"/>
            </a:pPr>
            <a:r>
              <a:rPr lang="en-US" sz="1800" dirty="0"/>
              <a:t>Cohort Labelling</a:t>
            </a:r>
          </a:p>
          <a:p>
            <a:pPr marL="342900" indent="-342900">
              <a:buFont typeface="+mj-lt"/>
              <a:buAutoNum type="arabicPeriod"/>
            </a:pPr>
            <a:r>
              <a:rPr lang="en-US" sz="1800" dirty="0"/>
              <a:t>Holistic Health Assessment</a:t>
            </a:r>
          </a:p>
          <a:p>
            <a:pPr marL="342900" indent="-342900">
              <a:buFont typeface="+mj-lt"/>
              <a:buAutoNum type="arabicPeriod"/>
            </a:pPr>
            <a:r>
              <a:rPr lang="en-US" sz="1800" dirty="0"/>
              <a:t>Actioning Outcomes</a:t>
            </a:r>
          </a:p>
          <a:p>
            <a:pPr marL="342900" indent="-342900">
              <a:buFont typeface="+mj-lt"/>
              <a:buAutoNum type="arabicPeriod"/>
            </a:pPr>
            <a:endParaRPr lang="en-US" sz="1800" dirty="0"/>
          </a:p>
          <a:p>
            <a:pPr marL="342900" indent="-342900">
              <a:buFont typeface="+mj-lt"/>
              <a:buAutoNum type="arabicPeriod"/>
            </a:pPr>
            <a:r>
              <a:rPr lang="en-US" sz="1800" dirty="0"/>
              <a:t>(MDT)</a:t>
            </a:r>
          </a:p>
          <a:p>
            <a:endParaRPr lang="en-US" dirty="0"/>
          </a:p>
        </p:txBody>
      </p:sp>
      <p:sp>
        <p:nvSpPr>
          <p:cNvPr id="4" name="Slide Number Placeholder 3">
            <a:extLst>
              <a:ext uri="{FF2B5EF4-FFF2-40B4-BE49-F238E27FC236}">
                <a16:creationId xmlns:a16="http://schemas.microsoft.com/office/drawing/2014/main" id="{07A7693B-A11B-771A-4C69-E50A39D393B0}"/>
              </a:ext>
            </a:extLst>
          </p:cNvPr>
          <p:cNvSpPr>
            <a:spLocks noGrp="1"/>
          </p:cNvSpPr>
          <p:nvPr>
            <p:ph type="sldNum" sz="quarter" idx="12"/>
          </p:nvPr>
        </p:nvSpPr>
        <p:spPr>
          <a:xfrm>
            <a:off x="9257581" y="6356349"/>
            <a:ext cx="2743200" cy="365125"/>
          </a:xfrm>
        </p:spPr>
        <p:txBody>
          <a:bodyPr anchor="ctr">
            <a:normAutofit/>
          </a:bodyPr>
          <a:lstStyle/>
          <a:p>
            <a:pPr>
              <a:lnSpc>
                <a:spcPct val="90000"/>
              </a:lnSpc>
              <a:spcAft>
                <a:spcPts val="600"/>
              </a:spcAft>
            </a:pPr>
            <a:fld id="{507B77E4-D16E-4E80-BECE-B10ACE50DA11}" type="slidenum">
              <a:rPr lang="en-GB" sz="1900" smtClean="0"/>
              <a:pPr>
                <a:lnSpc>
                  <a:spcPct val="90000"/>
                </a:lnSpc>
                <a:spcAft>
                  <a:spcPts val="600"/>
                </a:spcAft>
              </a:pPr>
              <a:t>13</a:t>
            </a:fld>
            <a:endParaRPr lang="en-GB" sz="1900"/>
          </a:p>
        </p:txBody>
      </p:sp>
    </p:spTree>
    <p:extLst>
      <p:ext uri="{BB962C8B-B14F-4D97-AF65-F5344CB8AC3E}">
        <p14:creationId xmlns:p14="http://schemas.microsoft.com/office/powerpoint/2010/main" val="2148569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861BD-9D6B-D291-9720-74A148272DEA}"/>
              </a:ext>
            </a:extLst>
          </p:cNvPr>
          <p:cNvSpPr>
            <a:spLocks noGrp="1"/>
          </p:cNvSpPr>
          <p:nvPr>
            <p:ph type="title"/>
          </p:nvPr>
        </p:nvSpPr>
        <p:spPr>
          <a:xfrm>
            <a:off x="838200" y="365125"/>
            <a:ext cx="9358223" cy="1325563"/>
          </a:xfrm>
        </p:spPr>
        <p:txBody>
          <a:bodyPr anchor="ctr">
            <a:normAutofit/>
          </a:bodyPr>
          <a:lstStyle/>
          <a:p>
            <a:r>
              <a:rPr lang="en-GB" dirty="0"/>
              <a:t>Stage 1: Cohort Identification: Clinical Case Finding</a:t>
            </a:r>
          </a:p>
        </p:txBody>
      </p:sp>
      <p:pic>
        <p:nvPicPr>
          <p:cNvPr id="5" name="Picture 4">
            <a:extLst>
              <a:ext uri="{FF2B5EF4-FFF2-40B4-BE49-F238E27FC236}">
                <a16:creationId xmlns:a16="http://schemas.microsoft.com/office/drawing/2014/main" id="{87D55CF9-0A7E-10AC-2E87-B65C1B9BC6CB}"/>
              </a:ext>
            </a:extLst>
          </p:cNvPr>
          <p:cNvPicPr>
            <a:picLocks noChangeAspect="1"/>
          </p:cNvPicPr>
          <p:nvPr/>
        </p:nvPicPr>
        <p:blipFill>
          <a:blip r:embed="rId2"/>
          <a:stretch>
            <a:fillRect/>
          </a:stretch>
        </p:blipFill>
        <p:spPr>
          <a:xfrm>
            <a:off x="2106066" y="1825625"/>
            <a:ext cx="2645868" cy="4351338"/>
          </a:xfrm>
          <a:prstGeom prst="rect">
            <a:avLst/>
          </a:prstGeom>
          <a:noFill/>
        </p:spPr>
      </p:pic>
      <p:sp>
        <p:nvSpPr>
          <p:cNvPr id="3" name="Content Placeholder 2">
            <a:extLst>
              <a:ext uri="{FF2B5EF4-FFF2-40B4-BE49-F238E27FC236}">
                <a16:creationId xmlns:a16="http://schemas.microsoft.com/office/drawing/2014/main" id="{9D81F34C-78D2-DC74-9A86-954D0D8BFCC1}"/>
              </a:ext>
            </a:extLst>
          </p:cNvPr>
          <p:cNvSpPr>
            <a:spLocks noGrp="1"/>
          </p:cNvSpPr>
          <p:nvPr>
            <p:ph sz="half" idx="2"/>
          </p:nvPr>
        </p:nvSpPr>
        <p:spPr>
          <a:xfrm>
            <a:off x="6172200" y="1825625"/>
            <a:ext cx="5181600" cy="4351338"/>
          </a:xfrm>
        </p:spPr>
        <p:txBody>
          <a:bodyPr>
            <a:normAutofit/>
          </a:bodyPr>
          <a:lstStyle/>
          <a:p>
            <a:r>
              <a:rPr lang="en-GB" dirty="0"/>
              <a:t>Built around EMIS search parameters</a:t>
            </a:r>
          </a:p>
          <a:p>
            <a:r>
              <a:rPr lang="en-GB" dirty="0"/>
              <a:t>To identify individuals at risk of having an undiagnosed illness and/or inclusion health needs.</a:t>
            </a:r>
          </a:p>
          <a:p>
            <a:r>
              <a:rPr lang="en-GB" dirty="0"/>
              <a:t>To meet unmet need and improve practice prevalence (if appropriate)</a:t>
            </a:r>
          </a:p>
          <a:p>
            <a:r>
              <a:rPr lang="en-GB" dirty="0"/>
              <a:t>Searches provided by CSU DQ team.</a:t>
            </a:r>
          </a:p>
          <a:p>
            <a:pPr lvl="1"/>
            <a:endParaRPr lang="en-GB" sz="2400" dirty="0"/>
          </a:p>
        </p:txBody>
      </p:sp>
      <p:sp>
        <p:nvSpPr>
          <p:cNvPr id="4" name="Slide Number Placeholder 3">
            <a:extLst>
              <a:ext uri="{FF2B5EF4-FFF2-40B4-BE49-F238E27FC236}">
                <a16:creationId xmlns:a16="http://schemas.microsoft.com/office/drawing/2014/main" id="{6151C08B-F8E4-5EC6-801E-51B6A2652593}"/>
              </a:ext>
            </a:extLst>
          </p:cNvPr>
          <p:cNvSpPr>
            <a:spLocks noGrp="1"/>
          </p:cNvSpPr>
          <p:nvPr>
            <p:ph type="sldNum" sz="quarter" idx="12"/>
          </p:nvPr>
        </p:nvSpPr>
        <p:spPr>
          <a:xfrm>
            <a:off x="9257581" y="6356349"/>
            <a:ext cx="2743200" cy="365125"/>
          </a:xfrm>
        </p:spPr>
        <p:txBody>
          <a:bodyPr anchor="ctr">
            <a:normAutofit/>
          </a:bodyPr>
          <a:lstStyle/>
          <a:p>
            <a:pPr>
              <a:lnSpc>
                <a:spcPct val="90000"/>
              </a:lnSpc>
              <a:spcAft>
                <a:spcPts val="600"/>
              </a:spcAft>
            </a:pPr>
            <a:fld id="{507B77E4-D16E-4E80-BECE-B10ACE50DA11}" type="slidenum">
              <a:rPr lang="en-GB" sz="1900" smtClean="0"/>
              <a:pPr>
                <a:lnSpc>
                  <a:spcPct val="90000"/>
                </a:lnSpc>
                <a:spcAft>
                  <a:spcPts val="600"/>
                </a:spcAft>
              </a:pPr>
              <a:t>14</a:t>
            </a:fld>
            <a:endParaRPr lang="en-GB" sz="1900"/>
          </a:p>
        </p:txBody>
      </p:sp>
    </p:spTree>
    <p:extLst>
      <p:ext uri="{BB962C8B-B14F-4D97-AF65-F5344CB8AC3E}">
        <p14:creationId xmlns:p14="http://schemas.microsoft.com/office/powerpoint/2010/main" val="1900123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80596-850D-9452-B56B-DEC4D7169B92}"/>
              </a:ext>
            </a:extLst>
          </p:cNvPr>
          <p:cNvSpPr>
            <a:spLocks noGrp="1"/>
          </p:cNvSpPr>
          <p:nvPr>
            <p:ph type="title"/>
          </p:nvPr>
        </p:nvSpPr>
        <p:spPr/>
        <p:txBody>
          <a:bodyPr/>
          <a:lstStyle/>
          <a:p>
            <a:r>
              <a:rPr lang="en-GB" dirty="0"/>
              <a:t>Stage 1: Cohort Identification: CCF Search List</a:t>
            </a:r>
          </a:p>
        </p:txBody>
      </p:sp>
      <p:sp>
        <p:nvSpPr>
          <p:cNvPr id="3" name="Content Placeholder 2">
            <a:extLst>
              <a:ext uri="{FF2B5EF4-FFF2-40B4-BE49-F238E27FC236}">
                <a16:creationId xmlns:a16="http://schemas.microsoft.com/office/drawing/2014/main" id="{E76FBA22-6093-8097-276C-8F132FD610D0}"/>
              </a:ext>
            </a:extLst>
          </p:cNvPr>
          <p:cNvSpPr>
            <a:spLocks noGrp="1"/>
          </p:cNvSpPr>
          <p:nvPr>
            <p:ph idx="1"/>
          </p:nvPr>
        </p:nvSpPr>
        <p:spPr/>
        <p:txBody>
          <a:bodyPr>
            <a:normAutofit lnSpcReduction="10000"/>
          </a:bodyPr>
          <a:lstStyle/>
          <a:p>
            <a:r>
              <a:rPr lang="en-GB" dirty="0"/>
              <a:t>Hypertension</a:t>
            </a:r>
          </a:p>
          <a:p>
            <a:pPr lvl="1"/>
            <a:r>
              <a:rPr lang="en-GB" dirty="0"/>
              <a:t>Raised BP without diagnosis in past 3 years</a:t>
            </a:r>
          </a:p>
          <a:p>
            <a:pPr lvl="1"/>
            <a:r>
              <a:rPr lang="en-GB" dirty="0"/>
              <a:t>Filtered by either NEVER Covid vaccine or HIGH Townsend Score</a:t>
            </a:r>
          </a:p>
          <a:p>
            <a:r>
              <a:rPr lang="en-GB" dirty="0"/>
              <a:t>CHD </a:t>
            </a:r>
          </a:p>
          <a:p>
            <a:pPr lvl="1"/>
            <a:r>
              <a:rPr lang="en-GB" dirty="0"/>
              <a:t>On antianginal drugs but not on CHD register</a:t>
            </a:r>
          </a:p>
          <a:p>
            <a:pPr lvl="1"/>
            <a:r>
              <a:rPr lang="en-GB" dirty="0"/>
              <a:t>Has CHD monitoring codes, not on CHD register</a:t>
            </a:r>
          </a:p>
          <a:p>
            <a:r>
              <a:rPr lang="en-GB" dirty="0"/>
              <a:t>Respiratory</a:t>
            </a:r>
          </a:p>
          <a:p>
            <a:pPr lvl="1"/>
            <a:r>
              <a:rPr lang="en-GB" dirty="0"/>
              <a:t>Has Respiratory monitoring codes or medications, not on register</a:t>
            </a:r>
          </a:p>
          <a:p>
            <a:r>
              <a:rPr lang="en-GB" dirty="0"/>
              <a:t>Heart Failure</a:t>
            </a:r>
          </a:p>
          <a:p>
            <a:pPr lvl="1"/>
            <a:r>
              <a:rPr lang="en-GB" dirty="0"/>
              <a:t>Raised BNP and no HF code</a:t>
            </a:r>
          </a:p>
          <a:p>
            <a:r>
              <a:rPr lang="en-GB" dirty="0"/>
              <a:t>SMI</a:t>
            </a:r>
          </a:p>
          <a:p>
            <a:pPr lvl="1"/>
            <a:r>
              <a:rPr lang="en-GB" dirty="0"/>
              <a:t>On SMI medications (antipsychotics/lithium) and no SMI diagnosis</a:t>
            </a:r>
          </a:p>
        </p:txBody>
      </p:sp>
      <p:sp>
        <p:nvSpPr>
          <p:cNvPr id="4" name="Slide Number Placeholder 3">
            <a:extLst>
              <a:ext uri="{FF2B5EF4-FFF2-40B4-BE49-F238E27FC236}">
                <a16:creationId xmlns:a16="http://schemas.microsoft.com/office/drawing/2014/main" id="{1630A3F1-C7B5-F798-30E8-E9AFDAD27ECA}"/>
              </a:ext>
            </a:extLst>
          </p:cNvPr>
          <p:cNvSpPr>
            <a:spLocks noGrp="1"/>
          </p:cNvSpPr>
          <p:nvPr>
            <p:ph type="sldNum" sz="quarter" idx="12"/>
          </p:nvPr>
        </p:nvSpPr>
        <p:spPr/>
        <p:txBody>
          <a:bodyPr/>
          <a:lstStyle/>
          <a:p>
            <a:fld id="{507B77E4-D16E-4E80-BECE-B10ACE50DA11}" type="slidenum">
              <a:rPr lang="en-GB" smtClean="0"/>
              <a:pPr/>
              <a:t>15</a:t>
            </a:fld>
            <a:endParaRPr lang="en-GB"/>
          </a:p>
        </p:txBody>
      </p:sp>
    </p:spTree>
    <p:extLst>
      <p:ext uri="{BB962C8B-B14F-4D97-AF65-F5344CB8AC3E}">
        <p14:creationId xmlns:p14="http://schemas.microsoft.com/office/powerpoint/2010/main" val="4046153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A301B-5DC0-C684-39D4-56DA4D8F8ED7}"/>
              </a:ext>
            </a:extLst>
          </p:cNvPr>
          <p:cNvSpPr>
            <a:spLocks noGrp="1"/>
          </p:cNvSpPr>
          <p:nvPr>
            <p:ph type="title"/>
          </p:nvPr>
        </p:nvSpPr>
        <p:spPr/>
        <p:txBody>
          <a:bodyPr/>
          <a:lstStyle/>
          <a:p>
            <a:r>
              <a:rPr lang="en-GB" dirty="0"/>
              <a:t>Stage 1: Cohort Identification: Aristotle</a:t>
            </a:r>
          </a:p>
        </p:txBody>
      </p:sp>
      <p:sp>
        <p:nvSpPr>
          <p:cNvPr id="3" name="Content Placeholder 2">
            <a:extLst>
              <a:ext uri="{FF2B5EF4-FFF2-40B4-BE49-F238E27FC236}">
                <a16:creationId xmlns:a16="http://schemas.microsoft.com/office/drawing/2014/main" id="{21FC26D2-2164-19A2-367A-9F1BF1A8C133}"/>
              </a:ext>
            </a:extLst>
          </p:cNvPr>
          <p:cNvSpPr>
            <a:spLocks noGrp="1"/>
          </p:cNvSpPr>
          <p:nvPr>
            <p:ph idx="1"/>
          </p:nvPr>
        </p:nvSpPr>
        <p:spPr/>
        <p:txBody>
          <a:bodyPr/>
          <a:lstStyle/>
          <a:p>
            <a:r>
              <a:rPr lang="en-GB" dirty="0"/>
              <a:t>The remainder of the cohorts are available to download from the ‘Population Segmentation Tool LSC’ within Aristotle. </a:t>
            </a:r>
          </a:p>
          <a:p>
            <a:endParaRPr lang="en-GB" dirty="0"/>
          </a:p>
        </p:txBody>
      </p:sp>
      <p:sp>
        <p:nvSpPr>
          <p:cNvPr id="4" name="Slide Number Placeholder 3">
            <a:extLst>
              <a:ext uri="{FF2B5EF4-FFF2-40B4-BE49-F238E27FC236}">
                <a16:creationId xmlns:a16="http://schemas.microsoft.com/office/drawing/2014/main" id="{38743B2A-34E3-7B28-D3DE-6A2762EF83BA}"/>
              </a:ext>
            </a:extLst>
          </p:cNvPr>
          <p:cNvSpPr>
            <a:spLocks noGrp="1"/>
          </p:cNvSpPr>
          <p:nvPr>
            <p:ph type="sldNum" sz="quarter" idx="12"/>
          </p:nvPr>
        </p:nvSpPr>
        <p:spPr/>
        <p:txBody>
          <a:bodyPr/>
          <a:lstStyle/>
          <a:p>
            <a:fld id="{507B77E4-D16E-4E80-BECE-B10ACE50DA11}" type="slidenum">
              <a:rPr lang="en-GB" smtClean="0"/>
              <a:pPr/>
              <a:t>16</a:t>
            </a:fld>
            <a:endParaRPr lang="en-GB"/>
          </a:p>
        </p:txBody>
      </p:sp>
      <p:pic>
        <p:nvPicPr>
          <p:cNvPr id="5" name="Picture 4">
            <a:extLst>
              <a:ext uri="{FF2B5EF4-FFF2-40B4-BE49-F238E27FC236}">
                <a16:creationId xmlns:a16="http://schemas.microsoft.com/office/drawing/2014/main" id="{B4C48389-566D-9C6C-2C3D-3C9C3A17F4A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95317" y="2699477"/>
            <a:ext cx="3219615" cy="2603634"/>
          </a:xfrm>
          <a:prstGeom prst="rect">
            <a:avLst/>
          </a:prstGeom>
          <a:ln>
            <a:noFill/>
          </a:ln>
          <a:effectLst>
            <a:outerShdw blurRad="292100" dist="139700" dir="2700000" algn="tl" rotWithShape="0">
              <a:srgbClr val="333333">
                <a:alpha val="65000"/>
              </a:srgbClr>
            </a:outerShdw>
          </a:effectLst>
        </p:spPr>
      </p:pic>
      <p:sp>
        <p:nvSpPr>
          <p:cNvPr id="6" name="Oval 5">
            <a:extLst>
              <a:ext uri="{FF2B5EF4-FFF2-40B4-BE49-F238E27FC236}">
                <a16:creationId xmlns:a16="http://schemas.microsoft.com/office/drawing/2014/main" id="{50B49C9F-C101-A084-E46B-0B952F58F6BA}"/>
              </a:ext>
            </a:extLst>
          </p:cNvPr>
          <p:cNvSpPr/>
          <p:nvPr/>
        </p:nvSpPr>
        <p:spPr>
          <a:xfrm>
            <a:off x="838200" y="4001294"/>
            <a:ext cx="3228975" cy="86677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B3291B3B-AD93-7EE7-1D0C-F6F0832F0F4E}"/>
              </a:ext>
            </a:extLst>
          </p:cNvPr>
          <p:cNvSpPr txBox="1"/>
          <p:nvPr/>
        </p:nvSpPr>
        <p:spPr>
          <a:xfrm>
            <a:off x="5581650" y="2886075"/>
            <a:ext cx="5315033" cy="2308324"/>
          </a:xfrm>
          <a:prstGeom prst="rect">
            <a:avLst/>
          </a:prstGeom>
          <a:noFill/>
        </p:spPr>
        <p:txBody>
          <a:bodyPr wrap="square" rtlCol="0">
            <a:spAutoFit/>
          </a:bodyPr>
          <a:lstStyle/>
          <a:p>
            <a:pPr marL="285750" indent="-285750">
              <a:buFont typeface="Arial" panose="020B0604020202020204" pitchFamily="34" charset="0"/>
              <a:buChar char="•"/>
            </a:pPr>
            <a:r>
              <a:rPr lang="en-GB" sz="2400" dirty="0"/>
              <a:t>Able to use presets to identify each cohort quickly and filter by Acorn Specialist Wellbeing parameters to enable inclusion health goals</a:t>
            </a:r>
          </a:p>
          <a:p>
            <a:pPr marL="285750" indent="-285750">
              <a:buFont typeface="Arial" panose="020B0604020202020204" pitchFamily="34" charset="0"/>
              <a:buChar char="•"/>
            </a:pPr>
            <a:r>
              <a:rPr lang="en-GB" sz="2400" dirty="0"/>
              <a:t>Then able to export cohort to EMIS Web to batch add relevant codes</a:t>
            </a:r>
          </a:p>
        </p:txBody>
      </p:sp>
    </p:spTree>
    <p:extLst>
      <p:ext uri="{BB962C8B-B14F-4D97-AF65-F5344CB8AC3E}">
        <p14:creationId xmlns:p14="http://schemas.microsoft.com/office/powerpoint/2010/main" val="1503640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D19DC-999F-C54D-523E-6696D6F1899B}"/>
              </a:ext>
            </a:extLst>
          </p:cNvPr>
          <p:cNvSpPr>
            <a:spLocks noGrp="1"/>
          </p:cNvSpPr>
          <p:nvPr>
            <p:ph type="title"/>
          </p:nvPr>
        </p:nvSpPr>
        <p:spPr/>
        <p:txBody>
          <a:bodyPr/>
          <a:lstStyle/>
          <a:p>
            <a:r>
              <a:rPr lang="en-GB" dirty="0"/>
              <a:t>Stage 1: Cohort Identification: Aristotle</a:t>
            </a:r>
          </a:p>
        </p:txBody>
      </p:sp>
      <p:sp>
        <p:nvSpPr>
          <p:cNvPr id="4" name="Slide Number Placeholder 3">
            <a:extLst>
              <a:ext uri="{FF2B5EF4-FFF2-40B4-BE49-F238E27FC236}">
                <a16:creationId xmlns:a16="http://schemas.microsoft.com/office/drawing/2014/main" id="{8078F091-A19A-0727-6438-9AF613FDE1A5}"/>
              </a:ext>
            </a:extLst>
          </p:cNvPr>
          <p:cNvSpPr>
            <a:spLocks noGrp="1"/>
          </p:cNvSpPr>
          <p:nvPr>
            <p:ph type="sldNum" sz="quarter" idx="12"/>
          </p:nvPr>
        </p:nvSpPr>
        <p:spPr/>
        <p:txBody>
          <a:bodyPr/>
          <a:lstStyle/>
          <a:p>
            <a:fld id="{507B77E4-D16E-4E80-BECE-B10ACE50DA11}" type="slidenum">
              <a:rPr lang="en-GB" smtClean="0"/>
              <a:pPr/>
              <a:t>17</a:t>
            </a:fld>
            <a:endParaRPr lang="en-GB"/>
          </a:p>
        </p:txBody>
      </p:sp>
      <p:sp>
        <p:nvSpPr>
          <p:cNvPr id="6" name="Oval 5">
            <a:extLst>
              <a:ext uri="{FF2B5EF4-FFF2-40B4-BE49-F238E27FC236}">
                <a16:creationId xmlns:a16="http://schemas.microsoft.com/office/drawing/2014/main" id="{71873801-6C34-0DE9-E4A9-9E66E339DBD4}"/>
              </a:ext>
            </a:extLst>
          </p:cNvPr>
          <p:cNvSpPr/>
          <p:nvPr/>
        </p:nvSpPr>
        <p:spPr>
          <a:xfrm>
            <a:off x="7787641" y="4830327"/>
            <a:ext cx="2517648" cy="62800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Content Placeholder 8">
            <a:extLst>
              <a:ext uri="{FF2B5EF4-FFF2-40B4-BE49-F238E27FC236}">
                <a16:creationId xmlns:a16="http://schemas.microsoft.com/office/drawing/2014/main" id="{D7D0BBE0-1FDE-3386-9A02-343B60D1F55B}"/>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300402" y="1399666"/>
            <a:ext cx="9435305" cy="5203887"/>
          </a:xfrm>
          <a:prstGeom prst="rect">
            <a:avLst/>
          </a:prstGeom>
        </p:spPr>
      </p:pic>
      <p:sp>
        <p:nvSpPr>
          <p:cNvPr id="10" name="Oval 9">
            <a:extLst>
              <a:ext uri="{FF2B5EF4-FFF2-40B4-BE49-F238E27FC236}">
                <a16:creationId xmlns:a16="http://schemas.microsoft.com/office/drawing/2014/main" id="{0AEDA5D5-3291-2FCF-3454-AF3F2FE3CC29}"/>
              </a:ext>
            </a:extLst>
          </p:cNvPr>
          <p:cNvSpPr/>
          <p:nvPr/>
        </p:nvSpPr>
        <p:spPr>
          <a:xfrm>
            <a:off x="3063240" y="1883664"/>
            <a:ext cx="548640" cy="347472"/>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319250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AE481-4446-7ED8-0E43-F5E36FD9E30D}"/>
              </a:ext>
            </a:extLst>
          </p:cNvPr>
          <p:cNvSpPr>
            <a:spLocks noGrp="1"/>
          </p:cNvSpPr>
          <p:nvPr>
            <p:ph type="title"/>
          </p:nvPr>
        </p:nvSpPr>
        <p:spPr/>
        <p:txBody>
          <a:bodyPr/>
          <a:lstStyle/>
          <a:p>
            <a:r>
              <a:rPr lang="en-GB" dirty="0"/>
              <a:t>Stage 1: Cohort Identification: Aristotle</a:t>
            </a:r>
          </a:p>
        </p:txBody>
      </p:sp>
      <p:sp>
        <p:nvSpPr>
          <p:cNvPr id="10" name="Content Placeholder 9">
            <a:extLst>
              <a:ext uri="{FF2B5EF4-FFF2-40B4-BE49-F238E27FC236}">
                <a16:creationId xmlns:a16="http://schemas.microsoft.com/office/drawing/2014/main" id="{3A63110E-ABDE-1081-11F2-97A23B27777A}"/>
              </a:ext>
            </a:extLst>
          </p:cNvPr>
          <p:cNvSpPr>
            <a:spLocks noGrp="1"/>
          </p:cNvSpPr>
          <p:nvPr>
            <p:ph idx="1"/>
          </p:nvPr>
        </p:nvSpPr>
        <p:spPr/>
        <p:txBody>
          <a:bodyPr/>
          <a:lstStyle/>
          <a:p>
            <a:endParaRPr lang="en-GB"/>
          </a:p>
        </p:txBody>
      </p:sp>
      <p:sp>
        <p:nvSpPr>
          <p:cNvPr id="5" name="Slide Number Placeholder 4">
            <a:extLst>
              <a:ext uri="{FF2B5EF4-FFF2-40B4-BE49-F238E27FC236}">
                <a16:creationId xmlns:a16="http://schemas.microsoft.com/office/drawing/2014/main" id="{115EF610-D09B-D722-EBAD-EBBE8FE83C51}"/>
              </a:ext>
            </a:extLst>
          </p:cNvPr>
          <p:cNvSpPr>
            <a:spLocks noGrp="1"/>
          </p:cNvSpPr>
          <p:nvPr>
            <p:ph type="sldNum" sz="quarter" idx="12"/>
          </p:nvPr>
        </p:nvSpPr>
        <p:spPr/>
        <p:txBody>
          <a:bodyPr/>
          <a:lstStyle/>
          <a:p>
            <a:fld id="{507B77E4-D16E-4E80-BECE-B10ACE50DA11}" type="slidenum">
              <a:rPr lang="en-GB" smtClean="0"/>
              <a:t>18</a:t>
            </a:fld>
            <a:endParaRPr lang="en-GB"/>
          </a:p>
        </p:txBody>
      </p:sp>
      <p:pic>
        <p:nvPicPr>
          <p:cNvPr id="3" name="Picture 2">
            <a:extLst>
              <a:ext uri="{FF2B5EF4-FFF2-40B4-BE49-F238E27FC236}">
                <a16:creationId xmlns:a16="http://schemas.microsoft.com/office/drawing/2014/main" id="{63634F02-72BA-7D8E-75EA-F428E8BC0AF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8200" y="1825625"/>
            <a:ext cx="9973920" cy="4285859"/>
          </a:xfrm>
          <a:prstGeom prst="rect">
            <a:avLst/>
          </a:prstGeom>
        </p:spPr>
      </p:pic>
    </p:spTree>
    <p:extLst>
      <p:ext uri="{BB962C8B-B14F-4D97-AF65-F5344CB8AC3E}">
        <p14:creationId xmlns:p14="http://schemas.microsoft.com/office/powerpoint/2010/main" val="30919539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324CC-45A9-60C8-A41D-7FD2DFCE0E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31B24F-6B6A-FA43-BDAD-C164D31E097A}"/>
              </a:ext>
            </a:extLst>
          </p:cNvPr>
          <p:cNvSpPr>
            <a:spLocks noGrp="1"/>
          </p:cNvSpPr>
          <p:nvPr>
            <p:ph type="title"/>
          </p:nvPr>
        </p:nvSpPr>
        <p:spPr/>
        <p:txBody>
          <a:bodyPr/>
          <a:lstStyle/>
          <a:p>
            <a:r>
              <a:rPr lang="en-GB" dirty="0"/>
              <a:t>Stage 1: Cohort Identification: Aristotle</a:t>
            </a:r>
          </a:p>
        </p:txBody>
      </p:sp>
      <p:pic>
        <p:nvPicPr>
          <p:cNvPr id="9" name="Content Placeholder 8">
            <a:extLst>
              <a:ext uri="{FF2B5EF4-FFF2-40B4-BE49-F238E27FC236}">
                <a16:creationId xmlns:a16="http://schemas.microsoft.com/office/drawing/2014/main" id="{17FDA55C-BE9A-01E9-F79A-187A4FA0C0B0}"/>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057276" y="1452940"/>
            <a:ext cx="2364960" cy="2719036"/>
          </a:xfrm>
          <a:prstGeom prst="rect">
            <a:avLst/>
          </a:prstGeom>
          <a:ln>
            <a:noFill/>
          </a:ln>
          <a:effectLst>
            <a:outerShdw blurRad="292100" dist="139700" dir="2700000" algn="tl" rotWithShape="0">
              <a:srgbClr val="333333">
                <a:alpha val="65000"/>
              </a:srgbClr>
            </a:outerShdw>
          </a:effectLst>
        </p:spPr>
      </p:pic>
      <p:sp>
        <p:nvSpPr>
          <p:cNvPr id="5" name="Slide Number Placeholder 4">
            <a:extLst>
              <a:ext uri="{FF2B5EF4-FFF2-40B4-BE49-F238E27FC236}">
                <a16:creationId xmlns:a16="http://schemas.microsoft.com/office/drawing/2014/main" id="{45CEF7F4-583B-F9AD-A39F-5DB5B01E8488}"/>
              </a:ext>
            </a:extLst>
          </p:cNvPr>
          <p:cNvSpPr>
            <a:spLocks noGrp="1"/>
          </p:cNvSpPr>
          <p:nvPr>
            <p:ph type="sldNum" sz="quarter" idx="12"/>
          </p:nvPr>
        </p:nvSpPr>
        <p:spPr/>
        <p:txBody>
          <a:bodyPr/>
          <a:lstStyle/>
          <a:p>
            <a:fld id="{507B77E4-D16E-4E80-BECE-B10ACE50DA11}" type="slidenum">
              <a:rPr lang="en-GB" smtClean="0"/>
              <a:t>19</a:t>
            </a:fld>
            <a:endParaRPr lang="en-GB"/>
          </a:p>
        </p:txBody>
      </p:sp>
      <p:pic>
        <p:nvPicPr>
          <p:cNvPr id="10" name="Picture 9">
            <a:extLst>
              <a:ext uri="{FF2B5EF4-FFF2-40B4-BE49-F238E27FC236}">
                <a16:creationId xmlns:a16="http://schemas.microsoft.com/office/drawing/2014/main" id="{321FADC4-4EAD-B699-866F-ACD474A4868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02790" y="3633256"/>
            <a:ext cx="3401863" cy="2469094"/>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E27CA7BD-A89C-1D74-D4EC-B9BA35C09DD8}"/>
              </a:ext>
            </a:extLst>
          </p:cNvPr>
          <p:cNvPicPr>
            <a:picLocks noChangeAspect="1"/>
          </p:cNvPicPr>
          <p:nvPr/>
        </p:nvPicPr>
        <p:blipFill>
          <a:blip r:embed="rId4"/>
          <a:stretch>
            <a:fillRect/>
          </a:stretch>
        </p:blipFill>
        <p:spPr>
          <a:xfrm>
            <a:off x="6096000" y="1887648"/>
            <a:ext cx="5820238" cy="997756"/>
          </a:xfrm>
          <a:prstGeom prst="rect">
            <a:avLst/>
          </a:prstGeom>
          <a:ln>
            <a:noFill/>
          </a:ln>
          <a:effectLst>
            <a:outerShdw blurRad="292100" dist="139700" dir="2700000" algn="tl" rotWithShape="0">
              <a:srgbClr val="333333">
                <a:alpha val="65000"/>
              </a:srgbClr>
            </a:outerShdw>
          </a:effectLst>
        </p:spPr>
      </p:pic>
      <p:sp>
        <p:nvSpPr>
          <p:cNvPr id="12" name="Arrow: Bent-Up 11">
            <a:extLst>
              <a:ext uri="{FF2B5EF4-FFF2-40B4-BE49-F238E27FC236}">
                <a16:creationId xmlns:a16="http://schemas.microsoft.com/office/drawing/2014/main" id="{D3546DCE-459F-1AC5-68A4-A7D5FFA707A4}"/>
              </a:ext>
            </a:extLst>
          </p:cNvPr>
          <p:cNvSpPr/>
          <p:nvPr/>
        </p:nvSpPr>
        <p:spPr>
          <a:xfrm rot="5400000">
            <a:off x="2365373" y="4503765"/>
            <a:ext cx="971550" cy="1015999"/>
          </a:xfrm>
          <a:prstGeom prst="bentUpArrow">
            <a:avLst>
              <a:gd name="adj1" fmla="val 25000"/>
              <a:gd name="adj2" fmla="val 37235"/>
              <a:gd name="adj3" fmla="val 25000"/>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Arrow: Bent-Up 12">
            <a:extLst>
              <a:ext uri="{FF2B5EF4-FFF2-40B4-BE49-F238E27FC236}">
                <a16:creationId xmlns:a16="http://schemas.microsoft.com/office/drawing/2014/main" id="{094BA7FF-287C-54D1-D2BA-BEA88D4A8F2E}"/>
              </a:ext>
            </a:extLst>
          </p:cNvPr>
          <p:cNvSpPr/>
          <p:nvPr/>
        </p:nvSpPr>
        <p:spPr>
          <a:xfrm>
            <a:off x="8185208" y="3410478"/>
            <a:ext cx="971550" cy="1015999"/>
          </a:xfrm>
          <a:prstGeom prst="bentUpArrow">
            <a:avLst>
              <a:gd name="adj1" fmla="val 25000"/>
              <a:gd name="adj2" fmla="val 37235"/>
              <a:gd name="adj3" fmla="val 25000"/>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F4071997-BCFD-C819-0410-21B10956B90B}"/>
              </a:ext>
            </a:extLst>
          </p:cNvPr>
          <p:cNvSpPr txBox="1"/>
          <p:nvPr/>
        </p:nvSpPr>
        <p:spPr>
          <a:xfrm>
            <a:off x="8185208" y="4924425"/>
            <a:ext cx="3254317" cy="646331"/>
          </a:xfrm>
          <a:prstGeom prst="rect">
            <a:avLst/>
          </a:prstGeom>
          <a:noFill/>
        </p:spPr>
        <p:txBody>
          <a:bodyPr wrap="square" rtlCol="0">
            <a:spAutoFit/>
          </a:bodyPr>
          <a:lstStyle/>
          <a:p>
            <a:pPr marL="285750" indent="-285750">
              <a:buFont typeface="Arial" panose="020B0604020202020204" pitchFamily="34" charset="0"/>
              <a:buChar char="•"/>
            </a:pPr>
            <a:r>
              <a:rPr lang="en-GB" dirty="0"/>
              <a:t>Should be as a .txt file with only NHS numbers in</a:t>
            </a:r>
          </a:p>
        </p:txBody>
      </p:sp>
    </p:spTree>
    <p:extLst>
      <p:ext uri="{BB962C8B-B14F-4D97-AF65-F5344CB8AC3E}">
        <p14:creationId xmlns:p14="http://schemas.microsoft.com/office/powerpoint/2010/main" val="2803355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2F964-5865-3707-3322-F53DFBE52B17}"/>
              </a:ext>
            </a:extLst>
          </p:cNvPr>
          <p:cNvSpPr>
            <a:spLocks noGrp="1"/>
          </p:cNvSpPr>
          <p:nvPr>
            <p:ph type="title"/>
          </p:nvPr>
        </p:nvSpPr>
        <p:spPr/>
        <p:txBody>
          <a:bodyPr/>
          <a:lstStyle/>
          <a:p>
            <a:r>
              <a:rPr lang="en-GB" dirty="0"/>
              <a:t>Stage 1: Cohort Import into EMIS Web</a:t>
            </a:r>
          </a:p>
        </p:txBody>
      </p:sp>
      <p:sp>
        <p:nvSpPr>
          <p:cNvPr id="3" name="Content Placeholder 2">
            <a:extLst>
              <a:ext uri="{FF2B5EF4-FFF2-40B4-BE49-F238E27FC236}">
                <a16:creationId xmlns:a16="http://schemas.microsoft.com/office/drawing/2014/main" id="{27A5C317-C4E4-FB1D-2089-79A5D05ED8E7}"/>
              </a:ext>
            </a:extLst>
          </p:cNvPr>
          <p:cNvSpPr>
            <a:spLocks noGrp="1"/>
          </p:cNvSpPr>
          <p:nvPr>
            <p:ph idx="1"/>
          </p:nvPr>
        </p:nvSpPr>
        <p:spPr/>
        <p:txBody>
          <a:bodyPr/>
          <a:lstStyle/>
          <a:p>
            <a:r>
              <a:rPr lang="en-GB" dirty="0"/>
              <a:t>Population Reporting &gt;&gt; New list of patients report</a:t>
            </a:r>
          </a:p>
        </p:txBody>
      </p:sp>
      <p:sp>
        <p:nvSpPr>
          <p:cNvPr id="4" name="Slide Number Placeholder 3">
            <a:extLst>
              <a:ext uri="{FF2B5EF4-FFF2-40B4-BE49-F238E27FC236}">
                <a16:creationId xmlns:a16="http://schemas.microsoft.com/office/drawing/2014/main" id="{B2C02D1B-9C3B-ABBF-7FDA-119E2DB74345}"/>
              </a:ext>
            </a:extLst>
          </p:cNvPr>
          <p:cNvSpPr>
            <a:spLocks noGrp="1"/>
          </p:cNvSpPr>
          <p:nvPr>
            <p:ph type="sldNum" sz="quarter" idx="12"/>
          </p:nvPr>
        </p:nvSpPr>
        <p:spPr/>
        <p:txBody>
          <a:bodyPr/>
          <a:lstStyle/>
          <a:p>
            <a:fld id="{507B77E4-D16E-4E80-BECE-B10ACE50DA11}" type="slidenum">
              <a:rPr lang="en-GB" smtClean="0"/>
              <a:pPr/>
              <a:t>20</a:t>
            </a:fld>
            <a:endParaRPr lang="en-GB"/>
          </a:p>
        </p:txBody>
      </p:sp>
      <p:pic>
        <p:nvPicPr>
          <p:cNvPr id="5" name="Picture 4">
            <a:extLst>
              <a:ext uri="{FF2B5EF4-FFF2-40B4-BE49-F238E27FC236}">
                <a16:creationId xmlns:a16="http://schemas.microsoft.com/office/drawing/2014/main" id="{3945E6A2-6FEA-DAB6-474A-536962A090D0}"/>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133475" y="2498500"/>
            <a:ext cx="3000375" cy="2921225"/>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90FFE120-C605-B370-2B6B-7D49A0708E6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49796" y="2377881"/>
            <a:ext cx="4813547" cy="1581231"/>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EE9E9CFB-6CD7-936B-0BD9-1D3345E48AB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92685" y="5159634"/>
            <a:ext cx="6797629" cy="688908"/>
          </a:xfrm>
          <a:prstGeom prst="rect">
            <a:avLst/>
          </a:prstGeom>
          <a:ln>
            <a:noFill/>
          </a:ln>
          <a:effectLst>
            <a:outerShdw blurRad="292100" dist="139700" dir="2700000" algn="tl" rotWithShape="0">
              <a:srgbClr val="333333">
                <a:alpha val="65000"/>
              </a:srgbClr>
            </a:outerShdw>
          </a:effectLst>
        </p:spPr>
      </p:pic>
      <p:sp>
        <p:nvSpPr>
          <p:cNvPr id="8" name="Arrow: Notched Right 7">
            <a:extLst>
              <a:ext uri="{FF2B5EF4-FFF2-40B4-BE49-F238E27FC236}">
                <a16:creationId xmlns:a16="http://schemas.microsoft.com/office/drawing/2014/main" id="{9316030E-8979-9E1A-42FC-A4CB07776BC3}"/>
              </a:ext>
            </a:extLst>
          </p:cNvPr>
          <p:cNvSpPr/>
          <p:nvPr/>
        </p:nvSpPr>
        <p:spPr>
          <a:xfrm>
            <a:off x="4698923" y="2829207"/>
            <a:ext cx="685800" cy="805981"/>
          </a:xfrm>
          <a:prstGeom prst="notchedRightArrow">
            <a:avLst>
              <a:gd name="adj1" fmla="val 45463"/>
              <a:gd name="adj2" fmla="val 32000"/>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Arrow: Notched Right 8">
            <a:extLst>
              <a:ext uri="{FF2B5EF4-FFF2-40B4-BE49-F238E27FC236}">
                <a16:creationId xmlns:a16="http://schemas.microsoft.com/office/drawing/2014/main" id="{E33C96F0-55CE-D685-0FFB-E2054B004578}"/>
              </a:ext>
            </a:extLst>
          </p:cNvPr>
          <p:cNvSpPr/>
          <p:nvPr/>
        </p:nvSpPr>
        <p:spPr>
          <a:xfrm rot="5400000">
            <a:off x="8013670" y="4107298"/>
            <a:ext cx="685800" cy="805981"/>
          </a:xfrm>
          <a:prstGeom prst="notchedRightArrow">
            <a:avLst>
              <a:gd name="adj1" fmla="val 45463"/>
              <a:gd name="adj2" fmla="val 32000"/>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566735BF-2BD3-42EA-9872-4A733068E37D}"/>
              </a:ext>
            </a:extLst>
          </p:cNvPr>
          <p:cNvSpPr/>
          <p:nvPr/>
        </p:nvSpPr>
        <p:spPr>
          <a:xfrm>
            <a:off x="1838325" y="3562350"/>
            <a:ext cx="647700" cy="298593"/>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721037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23F7FE6-F4F0-3CAC-1B59-FB16B80302B8}"/>
              </a:ext>
            </a:extLst>
          </p:cNvPr>
          <p:cNvSpPr>
            <a:spLocks noGrp="1"/>
          </p:cNvSpPr>
          <p:nvPr>
            <p:ph type="title"/>
          </p:nvPr>
        </p:nvSpPr>
        <p:spPr/>
        <p:txBody>
          <a:bodyPr/>
          <a:lstStyle/>
          <a:p>
            <a:r>
              <a:rPr lang="en-GB" dirty="0"/>
              <a:t>Stage 1: Cohort Identification: Aristotle</a:t>
            </a:r>
          </a:p>
        </p:txBody>
      </p:sp>
      <p:sp>
        <p:nvSpPr>
          <p:cNvPr id="6" name="Content Placeholder 5">
            <a:extLst>
              <a:ext uri="{FF2B5EF4-FFF2-40B4-BE49-F238E27FC236}">
                <a16:creationId xmlns:a16="http://schemas.microsoft.com/office/drawing/2014/main" id="{FFA3EBFB-5DB1-CC4B-99A9-7B24A0D3E54B}"/>
              </a:ext>
            </a:extLst>
          </p:cNvPr>
          <p:cNvSpPr>
            <a:spLocks noGrp="1"/>
          </p:cNvSpPr>
          <p:nvPr>
            <p:ph idx="1"/>
          </p:nvPr>
        </p:nvSpPr>
        <p:spPr/>
        <p:txBody>
          <a:bodyPr/>
          <a:lstStyle/>
          <a:p>
            <a:endParaRPr lang="en-GB" dirty="0"/>
          </a:p>
          <a:p>
            <a:r>
              <a:rPr lang="en-GB" dirty="0"/>
              <a:t>Repeat for relevant Cohorts:</a:t>
            </a:r>
          </a:p>
          <a:p>
            <a:pPr lvl="1"/>
            <a:r>
              <a:rPr lang="en-GB" dirty="0"/>
              <a:t>Population Health Management</a:t>
            </a:r>
          </a:p>
          <a:p>
            <a:pPr lvl="1"/>
            <a:r>
              <a:rPr lang="en-GB" dirty="0"/>
              <a:t>Long Term Condition 1</a:t>
            </a:r>
          </a:p>
          <a:p>
            <a:pPr lvl="1"/>
            <a:r>
              <a:rPr lang="en-GB" dirty="0"/>
              <a:t>Long Term Condition 2</a:t>
            </a:r>
          </a:p>
          <a:p>
            <a:pPr lvl="1"/>
            <a:r>
              <a:rPr lang="en-GB" dirty="0"/>
              <a:t>Severe Mental Illness</a:t>
            </a:r>
          </a:p>
          <a:p>
            <a:pPr lvl="1"/>
            <a:endParaRPr lang="en-GB" dirty="0"/>
          </a:p>
          <a:p>
            <a:r>
              <a:rPr lang="en-GB" dirty="0"/>
              <a:t>Import all cohort lists separately into EMIS. </a:t>
            </a:r>
          </a:p>
        </p:txBody>
      </p:sp>
      <p:sp>
        <p:nvSpPr>
          <p:cNvPr id="4" name="Slide Number Placeholder 3">
            <a:extLst>
              <a:ext uri="{FF2B5EF4-FFF2-40B4-BE49-F238E27FC236}">
                <a16:creationId xmlns:a16="http://schemas.microsoft.com/office/drawing/2014/main" id="{C994AE4F-843E-EC4F-152B-E8F94E671C77}"/>
              </a:ext>
            </a:extLst>
          </p:cNvPr>
          <p:cNvSpPr>
            <a:spLocks noGrp="1"/>
          </p:cNvSpPr>
          <p:nvPr>
            <p:ph type="sldNum" sz="quarter" idx="12"/>
          </p:nvPr>
        </p:nvSpPr>
        <p:spPr/>
        <p:txBody>
          <a:bodyPr/>
          <a:lstStyle/>
          <a:p>
            <a:fld id="{507B77E4-D16E-4E80-BECE-B10ACE50DA11}" type="slidenum">
              <a:rPr lang="en-GB" smtClean="0"/>
              <a:t>21</a:t>
            </a:fld>
            <a:endParaRPr lang="en-GB"/>
          </a:p>
        </p:txBody>
      </p:sp>
    </p:spTree>
    <p:extLst>
      <p:ext uri="{BB962C8B-B14F-4D97-AF65-F5344CB8AC3E}">
        <p14:creationId xmlns:p14="http://schemas.microsoft.com/office/powerpoint/2010/main" val="22505767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A4E3F-B54D-1233-217B-66513967C8F3}"/>
              </a:ext>
            </a:extLst>
          </p:cNvPr>
          <p:cNvSpPr>
            <a:spLocks noGrp="1"/>
          </p:cNvSpPr>
          <p:nvPr>
            <p:ph type="title"/>
          </p:nvPr>
        </p:nvSpPr>
        <p:spPr/>
        <p:txBody>
          <a:bodyPr/>
          <a:lstStyle/>
          <a:p>
            <a:r>
              <a:rPr lang="en-GB" dirty="0"/>
              <a:t>Stage 2: Cohort Labelling</a:t>
            </a:r>
          </a:p>
        </p:txBody>
      </p:sp>
      <p:sp>
        <p:nvSpPr>
          <p:cNvPr id="4" name="Slide Number Placeholder 3">
            <a:extLst>
              <a:ext uri="{FF2B5EF4-FFF2-40B4-BE49-F238E27FC236}">
                <a16:creationId xmlns:a16="http://schemas.microsoft.com/office/drawing/2014/main" id="{B763981D-6B42-53C5-7AF1-D5367B2B006A}"/>
              </a:ext>
            </a:extLst>
          </p:cNvPr>
          <p:cNvSpPr>
            <a:spLocks noGrp="1"/>
          </p:cNvSpPr>
          <p:nvPr>
            <p:ph type="sldNum" sz="quarter" idx="12"/>
          </p:nvPr>
        </p:nvSpPr>
        <p:spPr/>
        <p:txBody>
          <a:bodyPr/>
          <a:lstStyle/>
          <a:p>
            <a:fld id="{507B77E4-D16E-4E80-BECE-B10ACE50DA11}" type="slidenum">
              <a:rPr lang="en-GB" smtClean="0"/>
              <a:pPr/>
              <a:t>22</a:t>
            </a:fld>
            <a:endParaRPr lang="en-GB"/>
          </a:p>
        </p:txBody>
      </p:sp>
      <p:pic>
        <p:nvPicPr>
          <p:cNvPr id="8" name="Content Placeholder 7">
            <a:extLst>
              <a:ext uri="{FF2B5EF4-FFF2-40B4-BE49-F238E27FC236}">
                <a16:creationId xmlns:a16="http://schemas.microsoft.com/office/drawing/2014/main" id="{FA7C4CB2-159F-E2E8-CF26-82BF0115B539}"/>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rcRect/>
          <a:stretch/>
        </p:blipFill>
        <p:spPr>
          <a:xfrm>
            <a:off x="1239674" y="2186178"/>
            <a:ext cx="9251564" cy="3391662"/>
          </a:xfrm>
          <a:prstGeom prst="rect">
            <a:avLst/>
          </a:prstGeom>
        </p:spPr>
      </p:pic>
    </p:spTree>
    <p:extLst>
      <p:ext uri="{BB962C8B-B14F-4D97-AF65-F5344CB8AC3E}">
        <p14:creationId xmlns:p14="http://schemas.microsoft.com/office/powerpoint/2010/main" val="41258752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71443-502E-A5BE-30FA-2D85EC7D4DE1}"/>
              </a:ext>
            </a:extLst>
          </p:cNvPr>
          <p:cNvSpPr>
            <a:spLocks noGrp="1"/>
          </p:cNvSpPr>
          <p:nvPr>
            <p:ph type="title"/>
          </p:nvPr>
        </p:nvSpPr>
        <p:spPr/>
        <p:txBody>
          <a:bodyPr/>
          <a:lstStyle/>
          <a:p>
            <a:r>
              <a:rPr lang="en-GB" dirty="0"/>
              <a:t>Stage 2: Cohort Labelling: CCF</a:t>
            </a:r>
          </a:p>
        </p:txBody>
      </p:sp>
      <p:pic>
        <p:nvPicPr>
          <p:cNvPr id="5" name="Content Placeholder 4">
            <a:extLst>
              <a:ext uri="{FF2B5EF4-FFF2-40B4-BE49-F238E27FC236}">
                <a16:creationId xmlns:a16="http://schemas.microsoft.com/office/drawing/2014/main" id="{98FE437B-227B-A95F-86E8-81092A2B6A39}"/>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935362" y="1765449"/>
            <a:ext cx="9608044" cy="527077"/>
          </a:xfrm>
          <a:prstGeom prst="rect">
            <a:avLst/>
          </a:prstGeom>
          <a:ln>
            <a:noFill/>
          </a:ln>
          <a:effectLst>
            <a:outerShdw blurRad="292100" dist="139700" dir="2700000" algn="tl" rotWithShape="0">
              <a:srgbClr val="333333">
                <a:alpha val="65000"/>
              </a:srgbClr>
            </a:outerShdw>
          </a:effectLst>
        </p:spPr>
      </p:pic>
      <p:sp>
        <p:nvSpPr>
          <p:cNvPr id="4" name="Slide Number Placeholder 3">
            <a:extLst>
              <a:ext uri="{FF2B5EF4-FFF2-40B4-BE49-F238E27FC236}">
                <a16:creationId xmlns:a16="http://schemas.microsoft.com/office/drawing/2014/main" id="{2A512F6A-58E8-691A-5620-87352C167B1B}"/>
              </a:ext>
            </a:extLst>
          </p:cNvPr>
          <p:cNvSpPr>
            <a:spLocks noGrp="1"/>
          </p:cNvSpPr>
          <p:nvPr>
            <p:ph type="sldNum" sz="quarter" idx="12"/>
          </p:nvPr>
        </p:nvSpPr>
        <p:spPr/>
        <p:txBody>
          <a:bodyPr/>
          <a:lstStyle/>
          <a:p>
            <a:fld id="{507B77E4-D16E-4E80-BECE-B10ACE50DA11}" type="slidenum">
              <a:rPr lang="en-GB" smtClean="0"/>
              <a:pPr/>
              <a:t>23</a:t>
            </a:fld>
            <a:endParaRPr lang="en-GB"/>
          </a:p>
        </p:txBody>
      </p:sp>
      <p:pic>
        <p:nvPicPr>
          <p:cNvPr id="6" name="Picture 5">
            <a:extLst>
              <a:ext uri="{FF2B5EF4-FFF2-40B4-BE49-F238E27FC236}">
                <a16:creationId xmlns:a16="http://schemas.microsoft.com/office/drawing/2014/main" id="{55232DC6-50DF-ECF2-15F4-C10F30666AE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35362" y="3429000"/>
            <a:ext cx="2171812" cy="1854295"/>
          </a:xfrm>
          <a:prstGeom prst="rect">
            <a:avLst/>
          </a:prstGeom>
          <a:ln>
            <a:noFill/>
          </a:ln>
          <a:effectLst>
            <a:outerShdw blurRad="292100" dist="139700" dir="2700000" algn="tl" rotWithShape="0">
              <a:srgbClr val="333333">
                <a:alpha val="65000"/>
              </a:srgbClr>
            </a:outerShdw>
          </a:effectLst>
        </p:spPr>
      </p:pic>
      <p:sp>
        <p:nvSpPr>
          <p:cNvPr id="9" name="Arrow: Notched Right 8">
            <a:extLst>
              <a:ext uri="{FF2B5EF4-FFF2-40B4-BE49-F238E27FC236}">
                <a16:creationId xmlns:a16="http://schemas.microsoft.com/office/drawing/2014/main" id="{DE6E910F-9974-AEC8-1274-8B1E3DFFAEAC}"/>
              </a:ext>
            </a:extLst>
          </p:cNvPr>
          <p:cNvSpPr/>
          <p:nvPr/>
        </p:nvSpPr>
        <p:spPr>
          <a:xfrm rot="5400000">
            <a:off x="1678368" y="2522436"/>
            <a:ext cx="685800" cy="805981"/>
          </a:xfrm>
          <a:prstGeom prst="notchedRightArrow">
            <a:avLst>
              <a:gd name="adj1" fmla="val 54539"/>
              <a:gd name="adj2" fmla="val 32000"/>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Arrow: Notched Right 9">
            <a:extLst>
              <a:ext uri="{FF2B5EF4-FFF2-40B4-BE49-F238E27FC236}">
                <a16:creationId xmlns:a16="http://schemas.microsoft.com/office/drawing/2014/main" id="{DFDC0491-41E2-A588-45F1-2FB713C60A84}"/>
              </a:ext>
            </a:extLst>
          </p:cNvPr>
          <p:cNvSpPr/>
          <p:nvPr/>
        </p:nvSpPr>
        <p:spPr>
          <a:xfrm>
            <a:off x="3302952" y="3953157"/>
            <a:ext cx="685800" cy="805981"/>
          </a:xfrm>
          <a:prstGeom prst="notchedRightArrow">
            <a:avLst>
              <a:gd name="adj1" fmla="val 45463"/>
              <a:gd name="adj2" fmla="val 32000"/>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FC5ABB6B-6379-D45C-D58A-3545184493B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65808" y="2654896"/>
            <a:ext cx="7692445" cy="3821157"/>
          </a:xfrm>
          <a:prstGeom prst="rect">
            <a:avLst/>
          </a:prstGeom>
          <a:ln>
            <a:noFill/>
          </a:ln>
          <a:effectLst>
            <a:outerShdw blurRad="292100" dist="139700" dir="2700000" algn="tl" rotWithShape="0">
              <a:srgbClr val="333333">
                <a:alpha val="65000"/>
              </a:srgbClr>
            </a:outerShdw>
          </a:effectLst>
        </p:spPr>
      </p:pic>
      <p:sp>
        <p:nvSpPr>
          <p:cNvPr id="12" name="Arrow: Bent-Up 11">
            <a:extLst>
              <a:ext uri="{FF2B5EF4-FFF2-40B4-BE49-F238E27FC236}">
                <a16:creationId xmlns:a16="http://schemas.microsoft.com/office/drawing/2014/main" id="{1D1601D2-6E35-54FD-30B4-DD60370371C7}"/>
              </a:ext>
            </a:extLst>
          </p:cNvPr>
          <p:cNvSpPr/>
          <p:nvPr/>
        </p:nvSpPr>
        <p:spPr>
          <a:xfrm rot="10800000">
            <a:off x="2928254" y="5705474"/>
            <a:ext cx="971550" cy="1015999"/>
          </a:xfrm>
          <a:prstGeom prst="bentUp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1C3F587F-579F-05BE-67BA-2C4EE4037C8E}"/>
              </a:ext>
            </a:extLst>
          </p:cNvPr>
          <p:cNvSpPr/>
          <p:nvPr/>
        </p:nvSpPr>
        <p:spPr>
          <a:xfrm>
            <a:off x="5190744" y="3276837"/>
            <a:ext cx="4190999" cy="62800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149982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08A95-A0E7-803A-07E6-2673AFCB3F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25B4C6-03DE-C307-AD6A-73EA61EE6085}"/>
              </a:ext>
            </a:extLst>
          </p:cNvPr>
          <p:cNvSpPr>
            <a:spLocks noGrp="1"/>
          </p:cNvSpPr>
          <p:nvPr>
            <p:ph type="title"/>
          </p:nvPr>
        </p:nvSpPr>
        <p:spPr/>
        <p:txBody>
          <a:bodyPr/>
          <a:lstStyle/>
          <a:p>
            <a:r>
              <a:rPr lang="en-GB" dirty="0"/>
              <a:t>Stage 2: Cohort Labelling: CCF</a:t>
            </a:r>
          </a:p>
        </p:txBody>
      </p:sp>
      <p:sp>
        <p:nvSpPr>
          <p:cNvPr id="4" name="Slide Number Placeholder 3">
            <a:extLst>
              <a:ext uri="{FF2B5EF4-FFF2-40B4-BE49-F238E27FC236}">
                <a16:creationId xmlns:a16="http://schemas.microsoft.com/office/drawing/2014/main" id="{A059DFFD-84D0-7282-4C95-5FC3E8DDC8D4}"/>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07B77E4-D16E-4E80-BECE-B10ACE50DA11}" type="slidenum">
              <a:rPr kumimoji="0" lang="en-GB" sz="2000" b="1"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en-GB" sz="2000" b="1"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14" name="Content Placeholder 13">
            <a:extLst>
              <a:ext uri="{FF2B5EF4-FFF2-40B4-BE49-F238E27FC236}">
                <a16:creationId xmlns:a16="http://schemas.microsoft.com/office/drawing/2014/main" id="{CFFF58B3-A9C2-C822-1976-42DEACD4DA5F}"/>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282639" y="1487829"/>
            <a:ext cx="7913784" cy="3882342"/>
          </a:xfrm>
          <a:prstGeom prst="rect">
            <a:avLst/>
          </a:prstGeom>
          <a:ln>
            <a:noFill/>
          </a:ln>
          <a:effectLst>
            <a:outerShdw blurRad="292100" dist="139700" dir="2700000" algn="tl" rotWithShape="0">
              <a:srgbClr val="333333">
                <a:alpha val="65000"/>
              </a:srgbClr>
            </a:outerShdw>
          </a:effectLst>
        </p:spPr>
      </p:pic>
      <p:sp>
        <p:nvSpPr>
          <p:cNvPr id="15" name="Arrow: Bent-Up 14">
            <a:extLst>
              <a:ext uri="{FF2B5EF4-FFF2-40B4-BE49-F238E27FC236}">
                <a16:creationId xmlns:a16="http://schemas.microsoft.com/office/drawing/2014/main" id="{D0A047CE-2DA2-3816-CAE2-8661A01B5687}"/>
              </a:ext>
            </a:extLst>
          </p:cNvPr>
          <p:cNvSpPr/>
          <p:nvPr/>
        </p:nvSpPr>
        <p:spPr>
          <a:xfrm rot="5400000">
            <a:off x="1001801" y="1977056"/>
            <a:ext cx="971550" cy="1015999"/>
          </a:xfrm>
          <a:prstGeom prst="bentUpArrow">
            <a:avLst>
              <a:gd name="adj1" fmla="val 25000"/>
              <a:gd name="adj2" fmla="val 37235"/>
              <a:gd name="adj3" fmla="val 25000"/>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a:extLst>
              <a:ext uri="{FF2B5EF4-FFF2-40B4-BE49-F238E27FC236}">
                <a16:creationId xmlns:a16="http://schemas.microsoft.com/office/drawing/2014/main" id="{92D896F0-49B6-1E17-CA05-1B77D4B4944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09544" y="2225946"/>
            <a:ext cx="2148840" cy="518218"/>
          </a:xfrm>
          <a:prstGeom prst="rect">
            <a:avLst/>
          </a:prstGeom>
        </p:spPr>
      </p:pic>
      <p:sp>
        <p:nvSpPr>
          <p:cNvPr id="17" name="TextBox 16">
            <a:extLst>
              <a:ext uri="{FF2B5EF4-FFF2-40B4-BE49-F238E27FC236}">
                <a16:creationId xmlns:a16="http://schemas.microsoft.com/office/drawing/2014/main" id="{E67C5252-C94D-3C6B-888A-2DEF09582D37}"/>
              </a:ext>
            </a:extLst>
          </p:cNvPr>
          <p:cNvSpPr txBox="1"/>
          <p:nvPr/>
        </p:nvSpPr>
        <p:spPr>
          <a:xfrm>
            <a:off x="1097280" y="5525352"/>
            <a:ext cx="9428327" cy="830997"/>
          </a:xfrm>
          <a:prstGeom prst="rect">
            <a:avLst/>
          </a:prstGeom>
          <a:noFill/>
        </p:spPr>
        <p:txBody>
          <a:bodyPr wrap="square" rtlCol="0">
            <a:spAutoFit/>
          </a:bodyPr>
          <a:lstStyle/>
          <a:p>
            <a:pPr marL="342900" indent="-342900">
              <a:buFont typeface="Arial" panose="020B0604020202020204" pitchFamily="34" charset="0"/>
              <a:buChar char="•"/>
            </a:pPr>
            <a:r>
              <a:rPr lang="en-GB" sz="2400" dirty="0"/>
              <a:t>Critical to add LTC code AND Under care of GP code on same day</a:t>
            </a:r>
          </a:p>
        </p:txBody>
      </p:sp>
    </p:spTree>
    <p:extLst>
      <p:ext uri="{BB962C8B-B14F-4D97-AF65-F5344CB8AC3E}">
        <p14:creationId xmlns:p14="http://schemas.microsoft.com/office/powerpoint/2010/main" val="37074509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D7F38-7D60-7FFC-02F4-71528DB604CD}"/>
              </a:ext>
            </a:extLst>
          </p:cNvPr>
          <p:cNvSpPr>
            <a:spLocks noGrp="1"/>
          </p:cNvSpPr>
          <p:nvPr>
            <p:ph type="title"/>
          </p:nvPr>
        </p:nvSpPr>
        <p:spPr/>
        <p:txBody>
          <a:bodyPr/>
          <a:lstStyle/>
          <a:p>
            <a:r>
              <a:rPr lang="en-GB" dirty="0"/>
              <a:t>Stage 3: Holistic Health Assessment (HHA)</a:t>
            </a:r>
          </a:p>
        </p:txBody>
      </p:sp>
      <p:sp>
        <p:nvSpPr>
          <p:cNvPr id="3" name="Content Placeholder 2">
            <a:extLst>
              <a:ext uri="{FF2B5EF4-FFF2-40B4-BE49-F238E27FC236}">
                <a16:creationId xmlns:a16="http://schemas.microsoft.com/office/drawing/2014/main" id="{AD80D238-AC05-CFED-52E9-9D86969525FF}"/>
              </a:ext>
            </a:extLst>
          </p:cNvPr>
          <p:cNvSpPr>
            <a:spLocks noGrp="1"/>
          </p:cNvSpPr>
          <p:nvPr>
            <p:ph idx="1"/>
          </p:nvPr>
        </p:nvSpPr>
        <p:spPr/>
        <p:txBody>
          <a:bodyPr/>
          <a:lstStyle/>
          <a:p>
            <a:pPr marL="0" indent="0" algn="ctr">
              <a:buNone/>
            </a:pPr>
            <a:r>
              <a:rPr lang="en-GB" dirty="0"/>
              <a:t>The </a:t>
            </a:r>
            <a:r>
              <a:rPr lang="en-GB" b="1" dirty="0"/>
              <a:t>Holistic Health Assessment </a:t>
            </a:r>
            <a:r>
              <a:rPr lang="en-GB" dirty="0"/>
              <a:t>is to be undertaken for each patient regardless of which cohort is being worked through. </a:t>
            </a:r>
          </a:p>
          <a:p>
            <a:pPr marL="0" indent="0" algn="ctr">
              <a:buNone/>
            </a:pPr>
            <a:r>
              <a:rPr lang="en-GB" dirty="0"/>
              <a:t>+</a:t>
            </a:r>
          </a:p>
          <a:p>
            <a:pPr marL="0" indent="0" algn="ctr">
              <a:buNone/>
            </a:pPr>
            <a:r>
              <a:rPr lang="en-GB" dirty="0"/>
              <a:t>This should be accompanied by a separate appropriate </a:t>
            </a:r>
            <a:r>
              <a:rPr lang="en-GB" b="1" dirty="0"/>
              <a:t>clinical assessment </a:t>
            </a:r>
            <a:r>
              <a:rPr lang="en-GB" dirty="0"/>
              <a:t>(e.g. Diabetes or ?hypertension assessment) </a:t>
            </a:r>
          </a:p>
          <a:p>
            <a:endParaRPr lang="en-GB" dirty="0"/>
          </a:p>
          <a:p>
            <a:r>
              <a:rPr lang="en-GB" dirty="0"/>
              <a:t>Flexibility about how to deliver these two components and appropriate use of staff. </a:t>
            </a:r>
          </a:p>
          <a:p>
            <a:r>
              <a:rPr lang="en-GB" dirty="0"/>
              <a:t>The </a:t>
            </a:r>
            <a:r>
              <a:rPr lang="en-GB" b="1" dirty="0"/>
              <a:t>HHA</a:t>
            </a:r>
            <a:r>
              <a:rPr lang="en-GB" dirty="0"/>
              <a:t> must be recorded on the provided template</a:t>
            </a:r>
          </a:p>
          <a:p>
            <a:r>
              <a:rPr lang="en-GB" dirty="0"/>
              <a:t>The </a:t>
            </a:r>
            <a:r>
              <a:rPr lang="en-GB" b="1" dirty="0"/>
              <a:t>clinical assessment </a:t>
            </a:r>
            <a:r>
              <a:rPr lang="en-GB" dirty="0"/>
              <a:t>can use any appropriate format</a:t>
            </a:r>
            <a:endParaRPr lang="en-GB" b="1" dirty="0"/>
          </a:p>
        </p:txBody>
      </p:sp>
      <p:sp>
        <p:nvSpPr>
          <p:cNvPr id="4" name="Slide Number Placeholder 3">
            <a:extLst>
              <a:ext uri="{FF2B5EF4-FFF2-40B4-BE49-F238E27FC236}">
                <a16:creationId xmlns:a16="http://schemas.microsoft.com/office/drawing/2014/main" id="{F651A4B6-3DE7-7D68-D555-D275BE8918DA}"/>
              </a:ext>
            </a:extLst>
          </p:cNvPr>
          <p:cNvSpPr>
            <a:spLocks noGrp="1"/>
          </p:cNvSpPr>
          <p:nvPr>
            <p:ph type="sldNum" sz="quarter" idx="12"/>
          </p:nvPr>
        </p:nvSpPr>
        <p:spPr/>
        <p:txBody>
          <a:bodyPr/>
          <a:lstStyle/>
          <a:p>
            <a:fld id="{507B77E4-D16E-4E80-BECE-B10ACE50DA11}" type="slidenum">
              <a:rPr lang="en-GB" smtClean="0"/>
              <a:pPr/>
              <a:t>25</a:t>
            </a:fld>
            <a:endParaRPr lang="en-GB"/>
          </a:p>
        </p:txBody>
      </p:sp>
      <p:sp>
        <p:nvSpPr>
          <p:cNvPr id="5" name="Rectangle: Rounded Corners 4">
            <a:extLst>
              <a:ext uri="{FF2B5EF4-FFF2-40B4-BE49-F238E27FC236}">
                <a16:creationId xmlns:a16="http://schemas.microsoft.com/office/drawing/2014/main" id="{C3D9E512-A80A-9704-E42D-9895C95A7C6B}"/>
              </a:ext>
            </a:extLst>
          </p:cNvPr>
          <p:cNvSpPr/>
          <p:nvPr/>
        </p:nvSpPr>
        <p:spPr>
          <a:xfrm>
            <a:off x="1261872" y="1604614"/>
            <a:ext cx="9793224" cy="239668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592057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73191-ED88-AFCC-F987-79BCE5BB612E}"/>
              </a:ext>
            </a:extLst>
          </p:cNvPr>
          <p:cNvSpPr>
            <a:spLocks noGrp="1"/>
          </p:cNvSpPr>
          <p:nvPr>
            <p:ph type="title"/>
          </p:nvPr>
        </p:nvSpPr>
        <p:spPr/>
        <p:txBody>
          <a:bodyPr/>
          <a:lstStyle/>
          <a:p>
            <a:r>
              <a:rPr lang="en-GB" dirty="0"/>
              <a:t>Stage 3: Holistic Health Assessment (HHA)</a:t>
            </a:r>
          </a:p>
        </p:txBody>
      </p:sp>
      <p:pic>
        <p:nvPicPr>
          <p:cNvPr id="7" name="Content Placeholder 6">
            <a:extLst>
              <a:ext uri="{FF2B5EF4-FFF2-40B4-BE49-F238E27FC236}">
                <a16:creationId xmlns:a16="http://schemas.microsoft.com/office/drawing/2014/main" id="{BCCF48A4-AE57-CA6D-09B2-182BAC6201DE}"/>
              </a:ext>
            </a:extLst>
          </p:cNvPr>
          <p:cNvPicPr>
            <a:picLocks noGrp="1" noChangeAspect="1"/>
          </p:cNvPicPr>
          <p:nvPr>
            <p:ph idx="1"/>
          </p:nvPr>
        </p:nvPicPr>
        <p:blipFill>
          <a:blip r:embed="rId2"/>
          <a:stretch>
            <a:fillRect/>
          </a:stretch>
        </p:blipFill>
        <p:spPr>
          <a:xfrm>
            <a:off x="6657975" y="252340"/>
            <a:ext cx="3516357" cy="5704313"/>
          </a:xfrm>
          <a:prstGeom prst="rect">
            <a:avLst/>
          </a:prstGeom>
        </p:spPr>
      </p:pic>
      <p:sp>
        <p:nvSpPr>
          <p:cNvPr id="6" name="Text Placeholder 5">
            <a:extLst>
              <a:ext uri="{FF2B5EF4-FFF2-40B4-BE49-F238E27FC236}">
                <a16:creationId xmlns:a16="http://schemas.microsoft.com/office/drawing/2014/main" id="{E2746A96-F831-B1F9-05CF-8084891A5342}"/>
              </a:ext>
            </a:extLst>
          </p:cNvPr>
          <p:cNvSpPr>
            <a:spLocks noGrp="1"/>
          </p:cNvSpPr>
          <p:nvPr>
            <p:ph type="body" sz="half" idx="2"/>
          </p:nvPr>
        </p:nvSpPr>
        <p:spPr/>
        <p:txBody>
          <a:bodyPr/>
          <a:lstStyle/>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r>
              <a:rPr lang="en-GB" sz="2400" dirty="0"/>
              <a:t>Parts of this should look familiar!</a:t>
            </a:r>
          </a:p>
          <a:p>
            <a:pPr marL="342900" indent="-342900">
              <a:buFont typeface="Arial" panose="020B0604020202020204" pitchFamily="34" charset="0"/>
              <a:buChar char="•"/>
            </a:pPr>
            <a:r>
              <a:rPr lang="en-GB" sz="2400" dirty="0"/>
              <a:t>Enhanced Health Check</a:t>
            </a:r>
          </a:p>
          <a:p>
            <a:pPr marL="342900" indent="-342900">
              <a:buFont typeface="Arial" panose="020B0604020202020204" pitchFamily="34" charset="0"/>
              <a:buChar char="•"/>
            </a:pPr>
            <a:r>
              <a:rPr lang="en-GB" sz="2400" dirty="0"/>
              <a:t>Frailty template</a:t>
            </a:r>
          </a:p>
          <a:p>
            <a:pPr marL="342900" indent="-342900">
              <a:buFont typeface="Arial" panose="020B0604020202020204" pitchFamily="34" charset="0"/>
              <a:buChar char="•"/>
            </a:pPr>
            <a:r>
              <a:rPr lang="en-GB" sz="2400" dirty="0"/>
              <a:t>Pilot work from 2022</a:t>
            </a:r>
          </a:p>
          <a:p>
            <a:endParaRPr lang="en-GB" sz="2400" dirty="0"/>
          </a:p>
          <a:p>
            <a:endParaRPr lang="en-GB" dirty="0"/>
          </a:p>
        </p:txBody>
      </p:sp>
      <p:sp>
        <p:nvSpPr>
          <p:cNvPr id="4" name="Slide Number Placeholder 3">
            <a:extLst>
              <a:ext uri="{FF2B5EF4-FFF2-40B4-BE49-F238E27FC236}">
                <a16:creationId xmlns:a16="http://schemas.microsoft.com/office/drawing/2014/main" id="{CC833833-A5ED-B8D9-F6D5-CF64B5E798E6}"/>
              </a:ext>
            </a:extLst>
          </p:cNvPr>
          <p:cNvSpPr>
            <a:spLocks noGrp="1"/>
          </p:cNvSpPr>
          <p:nvPr>
            <p:ph type="sldNum" sz="quarter" idx="12"/>
          </p:nvPr>
        </p:nvSpPr>
        <p:spPr/>
        <p:txBody>
          <a:bodyPr/>
          <a:lstStyle/>
          <a:p>
            <a:fld id="{507B77E4-D16E-4E80-BECE-B10ACE50DA11}" type="slidenum">
              <a:rPr lang="en-GB" smtClean="0"/>
              <a:pPr/>
              <a:t>26</a:t>
            </a:fld>
            <a:endParaRPr lang="en-GB"/>
          </a:p>
        </p:txBody>
      </p:sp>
    </p:spTree>
    <p:extLst>
      <p:ext uri="{BB962C8B-B14F-4D97-AF65-F5344CB8AC3E}">
        <p14:creationId xmlns:p14="http://schemas.microsoft.com/office/powerpoint/2010/main" val="28230898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83906-3413-C348-748F-D96E1310E152}"/>
              </a:ext>
            </a:extLst>
          </p:cNvPr>
          <p:cNvSpPr>
            <a:spLocks noGrp="1"/>
          </p:cNvSpPr>
          <p:nvPr>
            <p:ph type="title"/>
          </p:nvPr>
        </p:nvSpPr>
        <p:spPr/>
        <p:txBody>
          <a:bodyPr/>
          <a:lstStyle/>
          <a:p>
            <a:r>
              <a:rPr lang="en-GB" dirty="0"/>
              <a:t>Stage 3: Holistic Health Assessment (HHA)</a:t>
            </a:r>
          </a:p>
        </p:txBody>
      </p:sp>
      <p:sp>
        <p:nvSpPr>
          <p:cNvPr id="3" name="Content Placeholder 2">
            <a:extLst>
              <a:ext uri="{FF2B5EF4-FFF2-40B4-BE49-F238E27FC236}">
                <a16:creationId xmlns:a16="http://schemas.microsoft.com/office/drawing/2014/main" id="{2289AD7C-F2DE-84CC-3EE5-7F5BF41957C7}"/>
              </a:ext>
            </a:extLst>
          </p:cNvPr>
          <p:cNvSpPr>
            <a:spLocks noGrp="1"/>
          </p:cNvSpPr>
          <p:nvPr>
            <p:ph idx="1"/>
          </p:nvPr>
        </p:nvSpPr>
        <p:spPr/>
        <p:txBody>
          <a:bodyPr vert="horz" lIns="91440" tIns="45720" rIns="91440" bIns="45720" rtlCol="0" anchor="t">
            <a:normAutofit/>
          </a:bodyPr>
          <a:lstStyle/>
          <a:p>
            <a:r>
              <a:rPr lang="en-GB" dirty="0"/>
              <a:t>General Guidance:</a:t>
            </a:r>
          </a:p>
          <a:p>
            <a:endParaRPr lang="en-GB" dirty="0"/>
          </a:p>
          <a:p>
            <a:r>
              <a:rPr lang="en-GB" dirty="0"/>
              <a:t>Not every data item will be applicable or relevant for each patient.</a:t>
            </a:r>
          </a:p>
          <a:p>
            <a:r>
              <a:rPr lang="en-GB" dirty="0"/>
              <a:t>Additional information is provided to support delivery and signposting.</a:t>
            </a:r>
          </a:p>
          <a:p>
            <a:r>
              <a:rPr lang="en-GB" dirty="0"/>
              <a:t>Actions and outcomes must be captured where appropriate, not all actions will be able to be captured. </a:t>
            </a:r>
          </a:p>
          <a:p>
            <a:r>
              <a:rPr lang="en-GB" dirty="0"/>
              <a:t>Some data items will be monitored for quality purposes (consent for record sharing, carer status and ethnicity for instance)</a:t>
            </a:r>
          </a:p>
          <a:p>
            <a:r>
              <a:rPr lang="en-GB" dirty="0"/>
              <a:t>Ensure type of clinical assessment captured (if more than one please select most appropriate</a:t>
            </a:r>
          </a:p>
          <a:p>
            <a:endParaRPr lang="en-GB" dirty="0"/>
          </a:p>
          <a:p>
            <a:pPr lvl="1"/>
            <a:endParaRPr lang="en-GB" dirty="0"/>
          </a:p>
        </p:txBody>
      </p:sp>
      <p:sp>
        <p:nvSpPr>
          <p:cNvPr id="4" name="Slide Number Placeholder 3">
            <a:extLst>
              <a:ext uri="{FF2B5EF4-FFF2-40B4-BE49-F238E27FC236}">
                <a16:creationId xmlns:a16="http://schemas.microsoft.com/office/drawing/2014/main" id="{981800B5-6623-BEEA-52C1-9A504FE58FD5}"/>
              </a:ext>
            </a:extLst>
          </p:cNvPr>
          <p:cNvSpPr>
            <a:spLocks noGrp="1"/>
          </p:cNvSpPr>
          <p:nvPr>
            <p:ph type="sldNum" sz="quarter" idx="12"/>
          </p:nvPr>
        </p:nvSpPr>
        <p:spPr/>
        <p:txBody>
          <a:bodyPr/>
          <a:lstStyle/>
          <a:p>
            <a:fld id="{507B77E4-D16E-4E80-BECE-B10ACE50DA11}" type="slidenum">
              <a:rPr lang="en-GB" smtClean="0"/>
              <a:pPr/>
              <a:t>27</a:t>
            </a:fld>
            <a:endParaRPr lang="en-GB"/>
          </a:p>
        </p:txBody>
      </p:sp>
    </p:spTree>
    <p:extLst>
      <p:ext uri="{BB962C8B-B14F-4D97-AF65-F5344CB8AC3E}">
        <p14:creationId xmlns:p14="http://schemas.microsoft.com/office/powerpoint/2010/main" val="25427088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DC30415-6E02-43C7-F012-587DF9608BE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8697" y="657082"/>
            <a:ext cx="10814606" cy="5543835"/>
          </a:xfrm>
          <a:prstGeom prst="rect">
            <a:avLst/>
          </a:prstGeom>
        </p:spPr>
      </p:pic>
      <p:sp>
        <p:nvSpPr>
          <p:cNvPr id="5" name="TextBox 4">
            <a:extLst>
              <a:ext uri="{FF2B5EF4-FFF2-40B4-BE49-F238E27FC236}">
                <a16:creationId xmlns:a16="http://schemas.microsoft.com/office/drawing/2014/main" id="{C41B836C-19D1-5ADB-7833-760233D130D1}"/>
              </a:ext>
            </a:extLst>
          </p:cNvPr>
          <p:cNvSpPr txBox="1"/>
          <p:nvPr/>
        </p:nvSpPr>
        <p:spPr>
          <a:xfrm>
            <a:off x="962025" y="143387"/>
            <a:ext cx="10344150" cy="523220"/>
          </a:xfrm>
          <a:prstGeom prst="rect">
            <a:avLst/>
          </a:prstGeom>
          <a:noFill/>
        </p:spPr>
        <p:txBody>
          <a:bodyPr wrap="square" rtlCol="0">
            <a:spAutoFit/>
          </a:bodyPr>
          <a:lstStyle/>
          <a:p>
            <a:r>
              <a:rPr lang="en-GB" sz="2800" b="1" dirty="0"/>
              <a:t>Template – page 1</a:t>
            </a:r>
          </a:p>
        </p:txBody>
      </p:sp>
    </p:spTree>
    <p:extLst>
      <p:ext uri="{BB962C8B-B14F-4D97-AF65-F5344CB8AC3E}">
        <p14:creationId xmlns:p14="http://schemas.microsoft.com/office/powerpoint/2010/main" val="33541156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1F212B-73F1-DE63-58B9-42459C319C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9646" y="679308"/>
            <a:ext cx="10852708" cy="5499383"/>
          </a:xfrm>
          <a:prstGeom prst="rect">
            <a:avLst/>
          </a:prstGeom>
        </p:spPr>
      </p:pic>
      <p:sp>
        <p:nvSpPr>
          <p:cNvPr id="3" name="TextBox 2">
            <a:extLst>
              <a:ext uri="{FF2B5EF4-FFF2-40B4-BE49-F238E27FC236}">
                <a16:creationId xmlns:a16="http://schemas.microsoft.com/office/drawing/2014/main" id="{70478B15-3405-33FF-1D3C-8891CD853A1E}"/>
              </a:ext>
            </a:extLst>
          </p:cNvPr>
          <p:cNvSpPr txBox="1"/>
          <p:nvPr/>
        </p:nvSpPr>
        <p:spPr>
          <a:xfrm>
            <a:off x="962025" y="143387"/>
            <a:ext cx="10344150" cy="523220"/>
          </a:xfrm>
          <a:prstGeom prst="rect">
            <a:avLst/>
          </a:prstGeom>
          <a:noFill/>
        </p:spPr>
        <p:txBody>
          <a:bodyPr wrap="square" rtlCol="0">
            <a:spAutoFit/>
          </a:bodyPr>
          <a:lstStyle/>
          <a:p>
            <a:r>
              <a:rPr lang="en-GB" sz="2800" b="1" dirty="0"/>
              <a:t>Template – page 2</a:t>
            </a:r>
          </a:p>
        </p:txBody>
      </p:sp>
    </p:spTree>
    <p:extLst>
      <p:ext uri="{BB962C8B-B14F-4D97-AF65-F5344CB8AC3E}">
        <p14:creationId xmlns:p14="http://schemas.microsoft.com/office/powerpoint/2010/main" val="16129563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F63719C-A32F-D62F-7C5F-6050315F4CD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5047" y="679308"/>
            <a:ext cx="10801905" cy="5499383"/>
          </a:xfrm>
          <a:prstGeom prst="rect">
            <a:avLst/>
          </a:prstGeom>
        </p:spPr>
      </p:pic>
      <p:sp>
        <p:nvSpPr>
          <p:cNvPr id="3" name="TextBox 2">
            <a:extLst>
              <a:ext uri="{FF2B5EF4-FFF2-40B4-BE49-F238E27FC236}">
                <a16:creationId xmlns:a16="http://schemas.microsoft.com/office/drawing/2014/main" id="{A3EE4F05-A638-281E-D39E-11CA8E66D180}"/>
              </a:ext>
            </a:extLst>
          </p:cNvPr>
          <p:cNvSpPr txBox="1"/>
          <p:nvPr/>
        </p:nvSpPr>
        <p:spPr>
          <a:xfrm>
            <a:off x="962025" y="143387"/>
            <a:ext cx="10344150" cy="523220"/>
          </a:xfrm>
          <a:prstGeom prst="rect">
            <a:avLst/>
          </a:prstGeom>
          <a:noFill/>
        </p:spPr>
        <p:txBody>
          <a:bodyPr wrap="square" rtlCol="0">
            <a:spAutoFit/>
          </a:bodyPr>
          <a:lstStyle/>
          <a:p>
            <a:r>
              <a:rPr lang="en-GB" sz="2800" b="1" dirty="0"/>
              <a:t>Template – page 3</a:t>
            </a:r>
          </a:p>
        </p:txBody>
      </p:sp>
    </p:spTree>
    <p:extLst>
      <p:ext uri="{BB962C8B-B14F-4D97-AF65-F5344CB8AC3E}">
        <p14:creationId xmlns:p14="http://schemas.microsoft.com/office/powerpoint/2010/main" val="4660001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EED8EF0-D02F-C0BF-9579-7C576972086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04573" y="663433"/>
            <a:ext cx="10782854" cy="5531134"/>
          </a:xfrm>
          <a:prstGeom prst="rect">
            <a:avLst/>
          </a:prstGeom>
        </p:spPr>
      </p:pic>
      <p:sp>
        <p:nvSpPr>
          <p:cNvPr id="3" name="TextBox 2">
            <a:extLst>
              <a:ext uri="{FF2B5EF4-FFF2-40B4-BE49-F238E27FC236}">
                <a16:creationId xmlns:a16="http://schemas.microsoft.com/office/drawing/2014/main" id="{83C755C3-96FC-5CAA-25F9-87BEABD91AE4}"/>
              </a:ext>
            </a:extLst>
          </p:cNvPr>
          <p:cNvSpPr txBox="1"/>
          <p:nvPr/>
        </p:nvSpPr>
        <p:spPr>
          <a:xfrm>
            <a:off x="962025" y="143387"/>
            <a:ext cx="10344150" cy="523220"/>
          </a:xfrm>
          <a:prstGeom prst="rect">
            <a:avLst/>
          </a:prstGeom>
          <a:noFill/>
        </p:spPr>
        <p:txBody>
          <a:bodyPr wrap="square" rtlCol="0">
            <a:spAutoFit/>
          </a:bodyPr>
          <a:lstStyle/>
          <a:p>
            <a:r>
              <a:rPr lang="en-GB" sz="2800" b="1" dirty="0"/>
              <a:t>Template – page 4</a:t>
            </a:r>
          </a:p>
        </p:txBody>
      </p:sp>
    </p:spTree>
    <p:extLst>
      <p:ext uri="{BB962C8B-B14F-4D97-AF65-F5344CB8AC3E}">
        <p14:creationId xmlns:p14="http://schemas.microsoft.com/office/powerpoint/2010/main" val="13550551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C5925D0-A928-9F3F-8991-EA3D4A01EAD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2347" y="676133"/>
            <a:ext cx="10827306" cy="5505733"/>
          </a:xfrm>
          <a:prstGeom prst="rect">
            <a:avLst/>
          </a:prstGeom>
        </p:spPr>
      </p:pic>
      <p:sp>
        <p:nvSpPr>
          <p:cNvPr id="3" name="TextBox 2">
            <a:extLst>
              <a:ext uri="{FF2B5EF4-FFF2-40B4-BE49-F238E27FC236}">
                <a16:creationId xmlns:a16="http://schemas.microsoft.com/office/drawing/2014/main" id="{9966FD22-8701-61C5-1443-37A4B2B167AC}"/>
              </a:ext>
            </a:extLst>
          </p:cNvPr>
          <p:cNvSpPr txBox="1"/>
          <p:nvPr/>
        </p:nvSpPr>
        <p:spPr>
          <a:xfrm>
            <a:off x="962025" y="143387"/>
            <a:ext cx="10344150" cy="523220"/>
          </a:xfrm>
          <a:prstGeom prst="rect">
            <a:avLst/>
          </a:prstGeom>
          <a:noFill/>
        </p:spPr>
        <p:txBody>
          <a:bodyPr wrap="square" rtlCol="0">
            <a:spAutoFit/>
          </a:bodyPr>
          <a:lstStyle/>
          <a:p>
            <a:r>
              <a:rPr lang="en-GB" sz="2800" b="1" dirty="0"/>
              <a:t>Template – page 5</a:t>
            </a:r>
          </a:p>
        </p:txBody>
      </p:sp>
    </p:spTree>
    <p:extLst>
      <p:ext uri="{BB962C8B-B14F-4D97-AF65-F5344CB8AC3E}">
        <p14:creationId xmlns:p14="http://schemas.microsoft.com/office/powerpoint/2010/main" val="23543936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D0DFDA3-282C-68B2-C196-55E2693135C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2821" y="685659"/>
            <a:ext cx="10846357" cy="5486682"/>
          </a:xfrm>
          <a:prstGeom prst="rect">
            <a:avLst/>
          </a:prstGeom>
        </p:spPr>
      </p:pic>
      <p:sp>
        <p:nvSpPr>
          <p:cNvPr id="3" name="TextBox 2">
            <a:extLst>
              <a:ext uri="{FF2B5EF4-FFF2-40B4-BE49-F238E27FC236}">
                <a16:creationId xmlns:a16="http://schemas.microsoft.com/office/drawing/2014/main" id="{1B38E9EA-3562-249C-8A0C-FDF5B46A66B8}"/>
              </a:ext>
            </a:extLst>
          </p:cNvPr>
          <p:cNvSpPr txBox="1"/>
          <p:nvPr/>
        </p:nvSpPr>
        <p:spPr>
          <a:xfrm>
            <a:off x="962025" y="143387"/>
            <a:ext cx="10344150" cy="523220"/>
          </a:xfrm>
          <a:prstGeom prst="rect">
            <a:avLst/>
          </a:prstGeom>
          <a:noFill/>
        </p:spPr>
        <p:txBody>
          <a:bodyPr wrap="square" rtlCol="0">
            <a:spAutoFit/>
          </a:bodyPr>
          <a:lstStyle/>
          <a:p>
            <a:r>
              <a:rPr lang="en-GB" sz="2800" b="1" dirty="0"/>
              <a:t>Template – page 6</a:t>
            </a:r>
          </a:p>
        </p:txBody>
      </p:sp>
    </p:spTree>
    <p:extLst>
      <p:ext uri="{BB962C8B-B14F-4D97-AF65-F5344CB8AC3E}">
        <p14:creationId xmlns:p14="http://schemas.microsoft.com/office/powerpoint/2010/main" val="30043209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63B5D2F-DFB6-35EE-1D72-992F9E7F371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5996" y="682484"/>
            <a:ext cx="10840007" cy="5493032"/>
          </a:xfrm>
          <a:prstGeom prst="rect">
            <a:avLst/>
          </a:prstGeom>
        </p:spPr>
      </p:pic>
      <p:sp>
        <p:nvSpPr>
          <p:cNvPr id="3" name="TextBox 2">
            <a:extLst>
              <a:ext uri="{FF2B5EF4-FFF2-40B4-BE49-F238E27FC236}">
                <a16:creationId xmlns:a16="http://schemas.microsoft.com/office/drawing/2014/main" id="{00953291-16FA-AC56-9266-6192B860BA0F}"/>
              </a:ext>
            </a:extLst>
          </p:cNvPr>
          <p:cNvSpPr txBox="1"/>
          <p:nvPr/>
        </p:nvSpPr>
        <p:spPr>
          <a:xfrm>
            <a:off x="962025" y="143387"/>
            <a:ext cx="10344150" cy="523220"/>
          </a:xfrm>
          <a:prstGeom prst="rect">
            <a:avLst/>
          </a:prstGeom>
          <a:noFill/>
        </p:spPr>
        <p:txBody>
          <a:bodyPr wrap="square" rtlCol="0">
            <a:spAutoFit/>
          </a:bodyPr>
          <a:lstStyle/>
          <a:p>
            <a:r>
              <a:rPr lang="en-GB" sz="2800" b="1" dirty="0"/>
              <a:t>Template – page 7</a:t>
            </a:r>
          </a:p>
        </p:txBody>
      </p:sp>
    </p:spTree>
    <p:extLst>
      <p:ext uri="{BB962C8B-B14F-4D97-AF65-F5344CB8AC3E}">
        <p14:creationId xmlns:p14="http://schemas.microsoft.com/office/powerpoint/2010/main" val="41456931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45798E2-7CC6-664D-E3A3-F19A7F4C6C5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5996" y="685659"/>
            <a:ext cx="10840007" cy="5486682"/>
          </a:xfrm>
          <a:prstGeom prst="rect">
            <a:avLst/>
          </a:prstGeom>
        </p:spPr>
      </p:pic>
      <p:sp>
        <p:nvSpPr>
          <p:cNvPr id="3" name="TextBox 2">
            <a:extLst>
              <a:ext uri="{FF2B5EF4-FFF2-40B4-BE49-F238E27FC236}">
                <a16:creationId xmlns:a16="http://schemas.microsoft.com/office/drawing/2014/main" id="{87BCE8B1-C624-B1C5-0C28-778DBF1FBAE6}"/>
              </a:ext>
            </a:extLst>
          </p:cNvPr>
          <p:cNvSpPr txBox="1"/>
          <p:nvPr/>
        </p:nvSpPr>
        <p:spPr>
          <a:xfrm>
            <a:off x="962025" y="143387"/>
            <a:ext cx="10344150" cy="523220"/>
          </a:xfrm>
          <a:prstGeom prst="rect">
            <a:avLst/>
          </a:prstGeom>
          <a:noFill/>
        </p:spPr>
        <p:txBody>
          <a:bodyPr wrap="square" rtlCol="0">
            <a:spAutoFit/>
          </a:bodyPr>
          <a:lstStyle/>
          <a:p>
            <a:r>
              <a:rPr lang="en-GB" sz="2800" b="1" dirty="0"/>
              <a:t>Template – page 8</a:t>
            </a:r>
          </a:p>
        </p:txBody>
      </p:sp>
    </p:spTree>
    <p:extLst>
      <p:ext uri="{BB962C8B-B14F-4D97-AF65-F5344CB8AC3E}">
        <p14:creationId xmlns:p14="http://schemas.microsoft.com/office/powerpoint/2010/main" val="3020099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24761-56C1-8FBE-83A8-A5547F183E99}"/>
              </a:ext>
            </a:extLst>
          </p:cNvPr>
          <p:cNvSpPr>
            <a:spLocks noGrp="1"/>
          </p:cNvSpPr>
          <p:nvPr>
            <p:ph type="title"/>
          </p:nvPr>
        </p:nvSpPr>
        <p:spPr/>
        <p:txBody>
          <a:bodyPr/>
          <a:lstStyle/>
          <a:p>
            <a:r>
              <a:rPr lang="en-GB" dirty="0"/>
              <a:t>Stage 4: Actioning Outcomes</a:t>
            </a:r>
          </a:p>
        </p:txBody>
      </p:sp>
      <p:sp>
        <p:nvSpPr>
          <p:cNvPr id="3" name="Content Placeholder 2">
            <a:extLst>
              <a:ext uri="{FF2B5EF4-FFF2-40B4-BE49-F238E27FC236}">
                <a16:creationId xmlns:a16="http://schemas.microsoft.com/office/drawing/2014/main" id="{0B3DF4AE-4A6B-26D5-B148-EF20D34D47E1}"/>
              </a:ext>
            </a:extLst>
          </p:cNvPr>
          <p:cNvSpPr>
            <a:spLocks noGrp="1"/>
          </p:cNvSpPr>
          <p:nvPr>
            <p:ph idx="1"/>
          </p:nvPr>
        </p:nvSpPr>
        <p:spPr/>
        <p:txBody>
          <a:bodyPr/>
          <a:lstStyle/>
          <a:p>
            <a:r>
              <a:rPr lang="en-GB" dirty="0"/>
              <a:t>Each page has a drop down box for outcomes.</a:t>
            </a:r>
          </a:p>
          <a:p>
            <a:r>
              <a:rPr lang="en-GB" dirty="0"/>
              <a:t>Please complete as many as appropriate and refer or signpost as appropriate</a:t>
            </a:r>
          </a:p>
          <a:p>
            <a:endParaRPr lang="en-GB" dirty="0"/>
          </a:p>
          <a:p>
            <a:endParaRPr lang="en-GB" dirty="0"/>
          </a:p>
        </p:txBody>
      </p:sp>
      <p:sp>
        <p:nvSpPr>
          <p:cNvPr id="4" name="Slide Number Placeholder 3">
            <a:extLst>
              <a:ext uri="{FF2B5EF4-FFF2-40B4-BE49-F238E27FC236}">
                <a16:creationId xmlns:a16="http://schemas.microsoft.com/office/drawing/2014/main" id="{312044A3-7949-AEC0-1C93-34BD5711ED1E}"/>
              </a:ext>
            </a:extLst>
          </p:cNvPr>
          <p:cNvSpPr>
            <a:spLocks noGrp="1"/>
          </p:cNvSpPr>
          <p:nvPr>
            <p:ph type="sldNum" sz="quarter" idx="12"/>
          </p:nvPr>
        </p:nvSpPr>
        <p:spPr/>
        <p:txBody>
          <a:bodyPr/>
          <a:lstStyle/>
          <a:p>
            <a:fld id="{507B77E4-D16E-4E80-BECE-B10ACE50DA11}" type="slidenum">
              <a:rPr lang="en-GB" smtClean="0"/>
              <a:pPr/>
              <a:t>36</a:t>
            </a:fld>
            <a:endParaRPr lang="en-GB"/>
          </a:p>
        </p:txBody>
      </p:sp>
    </p:spTree>
    <p:extLst>
      <p:ext uri="{BB962C8B-B14F-4D97-AF65-F5344CB8AC3E}">
        <p14:creationId xmlns:p14="http://schemas.microsoft.com/office/powerpoint/2010/main" val="14127234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FBA5B-3BFA-1BD5-80D0-C94746CCDC8F}"/>
              </a:ext>
            </a:extLst>
          </p:cNvPr>
          <p:cNvSpPr>
            <a:spLocks noGrp="1"/>
          </p:cNvSpPr>
          <p:nvPr>
            <p:ph type="title"/>
          </p:nvPr>
        </p:nvSpPr>
        <p:spPr/>
        <p:txBody>
          <a:bodyPr/>
          <a:lstStyle/>
          <a:p>
            <a:r>
              <a:rPr lang="en-GB" dirty="0"/>
              <a:t>Domain 3(12%): Holistic MDT</a:t>
            </a:r>
          </a:p>
        </p:txBody>
      </p:sp>
      <p:sp>
        <p:nvSpPr>
          <p:cNvPr id="3" name="Content Placeholder 2">
            <a:extLst>
              <a:ext uri="{FF2B5EF4-FFF2-40B4-BE49-F238E27FC236}">
                <a16:creationId xmlns:a16="http://schemas.microsoft.com/office/drawing/2014/main" id="{45977B48-F40D-86A4-630E-E88F961A9ACE}"/>
              </a:ext>
            </a:extLst>
          </p:cNvPr>
          <p:cNvSpPr>
            <a:spLocks noGrp="1"/>
          </p:cNvSpPr>
          <p:nvPr>
            <p:ph idx="1"/>
          </p:nvPr>
        </p:nvSpPr>
        <p:spPr/>
        <p:txBody>
          <a:bodyPr/>
          <a:lstStyle/>
          <a:p>
            <a:endParaRPr lang="en-GB" dirty="0"/>
          </a:p>
          <a:p>
            <a:r>
              <a:rPr lang="en-GB" dirty="0"/>
              <a:t>Activity is not monitored for 25/26</a:t>
            </a:r>
          </a:p>
          <a:p>
            <a:r>
              <a:rPr lang="en-GB" dirty="0"/>
              <a:t>The expectation is:</a:t>
            </a:r>
          </a:p>
          <a:p>
            <a:pPr lvl="1"/>
            <a:r>
              <a:rPr lang="en-GB" dirty="0"/>
              <a:t>Set up a working core team Holistic MDT</a:t>
            </a:r>
          </a:p>
          <a:p>
            <a:pPr lvl="1"/>
            <a:r>
              <a:rPr lang="en-GB" dirty="0"/>
              <a:t>Actively review patients with multiple unmet needs and/or significant need identified that may benefit from holistic MDT input</a:t>
            </a:r>
          </a:p>
          <a:p>
            <a:pPr lvl="1"/>
            <a:r>
              <a:rPr lang="en-GB" dirty="0"/>
              <a:t>Record activity as outlined in the MDT part of the HHA template</a:t>
            </a:r>
          </a:p>
          <a:p>
            <a:pPr lvl="1"/>
            <a:endParaRPr lang="en-GB" dirty="0"/>
          </a:p>
          <a:p>
            <a:r>
              <a:rPr lang="en-GB" dirty="0"/>
              <a:t>NOT a specialist condition MDT but may be able to draw in specialist input if required</a:t>
            </a:r>
          </a:p>
        </p:txBody>
      </p:sp>
      <p:sp>
        <p:nvSpPr>
          <p:cNvPr id="4" name="Slide Number Placeholder 3">
            <a:extLst>
              <a:ext uri="{FF2B5EF4-FFF2-40B4-BE49-F238E27FC236}">
                <a16:creationId xmlns:a16="http://schemas.microsoft.com/office/drawing/2014/main" id="{B6B203A2-0370-6BF7-6F46-788A8DF0FAF2}"/>
              </a:ext>
            </a:extLst>
          </p:cNvPr>
          <p:cNvSpPr>
            <a:spLocks noGrp="1"/>
          </p:cNvSpPr>
          <p:nvPr>
            <p:ph type="sldNum" sz="quarter" idx="12"/>
          </p:nvPr>
        </p:nvSpPr>
        <p:spPr/>
        <p:txBody>
          <a:bodyPr/>
          <a:lstStyle/>
          <a:p>
            <a:fld id="{507B77E4-D16E-4E80-BECE-B10ACE50DA11}" type="slidenum">
              <a:rPr lang="en-GB" smtClean="0"/>
              <a:pPr/>
              <a:t>37</a:t>
            </a:fld>
            <a:endParaRPr lang="en-GB"/>
          </a:p>
        </p:txBody>
      </p:sp>
    </p:spTree>
    <p:extLst>
      <p:ext uri="{BB962C8B-B14F-4D97-AF65-F5344CB8AC3E}">
        <p14:creationId xmlns:p14="http://schemas.microsoft.com/office/powerpoint/2010/main" val="34680099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C4246-53A1-D93E-3EB5-A3E70A6261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99E63A-6A01-9D73-19AF-DA109797FAD6}"/>
              </a:ext>
            </a:extLst>
          </p:cNvPr>
          <p:cNvSpPr>
            <a:spLocks noGrp="1"/>
          </p:cNvSpPr>
          <p:nvPr>
            <p:ph type="title"/>
          </p:nvPr>
        </p:nvSpPr>
        <p:spPr/>
        <p:txBody>
          <a:bodyPr/>
          <a:lstStyle/>
          <a:p>
            <a:r>
              <a:rPr lang="en-GB" dirty="0"/>
              <a:t>Domain 3(12%): Holistic MDT</a:t>
            </a:r>
          </a:p>
        </p:txBody>
      </p:sp>
      <p:sp>
        <p:nvSpPr>
          <p:cNvPr id="3" name="Content Placeholder 2">
            <a:extLst>
              <a:ext uri="{FF2B5EF4-FFF2-40B4-BE49-F238E27FC236}">
                <a16:creationId xmlns:a16="http://schemas.microsoft.com/office/drawing/2014/main" id="{4C545F41-2D46-1999-CB6E-56B52C8FE1F3}"/>
              </a:ext>
            </a:extLst>
          </p:cNvPr>
          <p:cNvSpPr>
            <a:spLocks noGrp="1"/>
          </p:cNvSpPr>
          <p:nvPr>
            <p:ph idx="1"/>
          </p:nvPr>
        </p:nvSpPr>
        <p:spPr/>
        <p:txBody>
          <a:bodyPr vert="horz" lIns="91440" tIns="45720" rIns="91440" bIns="45720" rtlCol="0" anchor="t">
            <a:normAutofit fontScale="32500" lnSpcReduction="20000"/>
          </a:bodyPr>
          <a:lstStyle/>
          <a:p>
            <a:pPr fontAlgn="base">
              <a:lnSpc>
                <a:spcPct val="115000"/>
              </a:lnSpc>
              <a:spcAft>
                <a:spcPts val="1000"/>
              </a:spcAft>
            </a:pPr>
            <a:r>
              <a:rPr lang="en-GB" sz="6000" kern="0" dirty="0">
                <a:effectLst/>
                <a:ea typeface="Times New Roman" panose="02020603050405020304" pitchFamily="18" charset="0"/>
                <a:cs typeface="Arial"/>
              </a:rPr>
              <a:t>Throughout the 12 months span of the 25/26 LTC LES there is the intention to </a:t>
            </a:r>
            <a:r>
              <a:rPr lang="en-GB" sz="6000" kern="0" dirty="0">
                <a:ea typeface="Times New Roman" panose="02020603050405020304" pitchFamily="18" charset="0"/>
                <a:cs typeface="Arial"/>
              </a:rPr>
              <a:t>establish the</a:t>
            </a:r>
            <a:r>
              <a:rPr lang="en-GB" sz="6000" kern="0" dirty="0">
                <a:effectLst/>
                <a:ea typeface="Times New Roman" panose="02020603050405020304" pitchFamily="18" charset="0"/>
                <a:cs typeface="Arial"/>
              </a:rPr>
              <a:t> </a:t>
            </a:r>
            <a:r>
              <a:rPr lang="en-GB" sz="6000" b="1" kern="0" dirty="0">
                <a:effectLst/>
                <a:ea typeface="Times New Roman" panose="02020603050405020304" pitchFamily="18" charset="0"/>
                <a:cs typeface="Arial"/>
              </a:rPr>
              <a:t>core MDT </a:t>
            </a:r>
            <a:r>
              <a:rPr lang="en-GB" sz="6000" kern="0" dirty="0">
                <a:effectLst/>
                <a:ea typeface="Times New Roman" panose="02020603050405020304" pitchFamily="18" charset="0"/>
                <a:cs typeface="Arial"/>
              </a:rPr>
              <a:t>set up and </a:t>
            </a:r>
            <a:r>
              <a:rPr lang="en-GB" sz="6000" kern="0" dirty="0">
                <a:ea typeface="Times New Roman" panose="02020603050405020304" pitchFamily="18" charset="0"/>
                <a:cs typeface="Arial"/>
              </a:rPr>
              <a:t>look towards</a:t>
            </a:r>
            <a:r>
              <a:rPr lang="en-GB" sz="6000" kern="0" dirty="0">
                <a:effectLst/>
                <a:ea typeface="Times New Roman" panose="02020603050405020304" pitchFamily="18" charset="0"/>
                <a:cs typeface="Arial"/>
              </a:rPr>
              <a:t> an </a:t>
            </a:r>
            <a:r>
              <a:rPr lang="en-GB" sz="6000" b="1" kern="0" dirty="0">
                <a:effectLst/>
                <a:ea typeface="Times New Roman" panose="02020603050405020304" pitchFamily="18" charset="0"/>
                <a:cs typeface="Arial"/>
              </a:rPr>
              <a:t>extended or integrated MDT </a:t>
            </a:r>
            <a:r>
              <a:rPr lang="en-GB" sz="6000" kern="0" dirty="0">
                <a:effectLst/>
                <a:ea typeface="Times New Roman" panose="02020603050405020304" pitchFamily="18" charset="0"/>
                <a:cs typeface="Arial"/>
              </a:rPr>
              <a:t>structure. </a:t>
            </a:r>
          </a:p>
          <a:p>
            <a:pPr fontAlgn="base">
              <a:lnSpc>
                <a:spcPct val="115000"/>
              </a:lnSpc>
              <a:spcAft>
                <a:spcPts val="1000"/>
              </a:spcAft>
            </a:pPr>
            <a:endParaRPr lang="en-GB" sz="6000" kern="0" dirty="0">
              <a:effectLst/>
              <a:ea typeface="Times New Roman" panose="02020603050405020304" pitchFamily="18" charset="0"/>
              <a:cs typeface="Arial" panose="020B0604020202020204" pitchFamily="34" charset="0"/>
            </a:endParaRPr>
          </a:p>
          <a:p>
            <a:pPr fontAlgn="base">
              <a:lnSpc>
                <a:spcPct val="115000"/>
              </a:lnSpc>
              <a:spcAft>
                <a:spcPts val="1000"/>
              </a:spcAft>
            </a:pPr>
            <a:r>
              <a:rPr lang="en-GB" sz="6000" kern="0" dirty="0">
                <a:effectLst/>
                <a:ea typeface="Times New Roman" panose="02020603050405020304" pitchFamily="18" charset="0"/>
                <a:cs typeface="Arial"/>
              </a:rPr>
              <a:t>The leadership/integration/population </a:t>
            </a:r>
            <a:r>
              <a:rPr lang="en-GB" sz="6000" kern="0" dirty="0">
                <a:ea typeface="Times New Roman" panose="02020603050405020304" pitchFamily="18" charset="0"/>
                <a:cs typeface="Arial"/>
              </a:rPr>
              <a:t>(35%) </a:t>
            </a:r>
            <a:r>
              <a:rPr lang="en-GB" sz="6000" kern="0" dirty="0">
                <a:effectLst/>
                <a:ea typeface="Times New Roman" panose="02020603050405020304" pitchFamily="18" charset="0"/>
                <a:cs typeface="Arial"/>
              </a:rPr>
              <a:t>development resource outlined within the LTC LES implementation document should be used to further evolve the MDT structure locally.  </a:t>
            </a:r>
            <a:endParaRPr lang="en-GB" sz="6000" kern="100" dirty="0">
              <a:effectLst/>
              <a:ea typeface="Calibri" panose="020F0502020204030204" pitchFamily="34" charset="0"/>
              <a:cs typeface="Arial"/>
            </a:endParaRPr>
          </a:p>
          <a:p>
            <a:pPr marL="0" indent="0" fontAlgn="base">
              <a:lnSpc>
                <a:spcPct val="115000"/>
              </a:lnSpc>
              <a:spcAft>
                <a:spcPts val="1000"/>
              </a:spcAft>
              <a:buNone/>
            </a:pPr>
            <a:endParaRPr lang="en-GB" sz="6000" kern="100" dirty="0">
              <a:effectLst/>
              <a:ea typeface="Calibri" panose="020F0502020204030204" pitchFamily="34" charset="0"/>
              <a:cs typeface="Arial" panose="020B0604020202020204" pitchFamily="34" charset="0"/>
            </a:endParaRPr>
          </a:p>
          <a:p>
            <a:pPr fontAlgn="base">
              <a:lnSpc>
                <a:spcPct val="115000"/>
              </a:lnSpc>
              <a:spcAft>
                <a:spcPts val="1000"/>
              </a:spcAft>
            </a:pPr>
            <a:r>
              <a:rPr lang="en-GB" sz="6000" kern="0" dirty="0">
                <a:effectLst/>
                <a:ea typeface="Times New Roman" panose="02020603050405020304" pitchFamily="18" charset="0"/>
                <a:cs typeface="Arial" panose="020B0604020202020204" pitchFamily="34" charset="0"/>
              </a:rPr>
              <a:t>The intention is that the MDT and LTC LES be deliverable by individual practices, there is the opportunity, where appropriate, for practices to work together (e.g. PCN footprint) to deliver this portion of the LTC LES for reasons of scale and local service engagement.  </a:t>
            </a:r>
            <a:endParaRPr lang="en-GB" sz="6000" kern="100" dirty="0">
              <a:effectLst/>
              <a:ea typeface="Calibri" panose="020F0502020204030204" pitchFamily="34" charset="0"/>
              <a:cs typeface="Arial" panose="020B0604020202020204" pitchFamily="34" charset="0"/>
            </a:endParaRPr>
          </a:p>
          <a:p>
            <a:endParaRPr lang="en-GB" dirty="0"/>
          </a:p>
        </p:txBody>
      </p:sp>
      <p:sp>
        <p:nvSpPr>
          <p:cNvPr id="4" name="Slide Number Placeholder 3">
            <a:extLst>
              <a:ext uri="{FF2B5EF4-FFF2-40B4-BE49-F238E27FC236}">
                <a16:creationId xmlns:a16="http://schemas.microsoft.com/office/drawing/2014/main" id="{52357AB0-A1C2-E544-C78C-447D3A85FC0D}"/>
              </a:ext>
            </a:extLst>
          </p:cNvPr>
          <p:cNvSpPr>
            <a:spLocks noGrp="1"/>
          </p:cNvSpPr>
          <p:nvPr>
            <p:ph type="sldNum" sz="quarter" idx="12"/>
          </p:nvPr>
        </p:nvSpPr>
        <p:spPr/>
        <p:txBody>
          <a:bodyPr/>
          <a:lstStyle/>
          <a:p>
            <a:fld id="{507B77E4-D16E-4E80-BECE-B10ACE50DA11}" type="slidenum">
              <a:rPr lang="en-GB" smtClean="0"/>
              <a:pPr/>
              <a:t>38</a:t>
            </a:fld>
            <a:endParaRPr lang="en-GB"/>
          </a:p>
        </p:txBody>
      </p:sp>
    </p:spTree>
    <p:extLst>
      <p:ext uri="{BB962C8B-B14F-4D97-AF65-F5344CB8AC3E}">
        <p14:creationId xmlns:p14="http://schemas.microsoft.com/office/powerpoint/2010/main" val="37819582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9B91E-4386-EBFB-F3CC-B8F6D89FB6C7}"/>
              </a:ext>
            </a:extLst>
          </p:cNvPr>
          <p:cNvSpPr>
            <a:spLocks noGrp="1"/>
          </p:cNvSpPr>
          <p:nvPr>
            <p:ph type="title"/>
          </p:nvPr>
        </p:nvSpPr>
        <p:spPr/>
        <p:txBody>
          <a:bodyPr/>
          <a:lstStyle/>
          <a:p>
            <a:r>
              <a:rPr lang="en-GB" dirty="0"/>
              <a:t>Domain 3(12%): Holistic MDT</a:t>
            </a:r>
          </a:p>
        </p:txBody>
      </p:sp>
      <p:sp>
        <p:nvSpPr>
          <p:cNvPr id="3" name="Text Placeholder 2">
            <a:extLst>
              <a:ext uri="{FF2B5EF4-FFF2-40B4-BE49-F238E27FC236}">
                <a16:creationId xmlns:a16="http://schemas.microsoft.com/office/drawing/2014/main" id="{D27F6A0D-511B-BF12-9216-64C53C294608}"/>
              </a:ext>
            </a:extLst>
          </p:cNvPr>
          <p:cNvSpPr>
            <a:spLocks noGrp="1"/>
          </p:cNvSpPr>
          <p:nvPr>
            <p:ph type="body" idx="1"/>
          </p:nvPr>
        </p:nvSpPr>
        <p:spPr/>
        <p:txBody>
          <a:bodyPr/>
          <a:lstStyle/>
          <a:p>
            <a:r>
              <a:rPr lang="en-GB" dirty="0"/>
              <a:t>Core Holistic MDT</a:t>
            </a:r>
          </a:p>
        </p:txBody>
      </p:sp>
      <p:sp>
        <p:nvSpPr>
          <p:cNvPr id="4" name="Content Placeholder 3">
            <a:extLst>
              <a:ext uri="{FF2B5EF4-FFF2-40B4-BE49-F238E27FC236}">
                <a16:creationId xmlns:a16="http://schemas.microsoft.com/office/drawing/2014/main" id="{BD4E7670-F5E7-8639-EBBC-5B66A97B3F61}"/>
              </a:ext>
            </a:extLst>
          </p:cNvPr>
          <p:cNvSpPr>
            <a:spLocks noGrp="1"/>
          </p:cNvSpPr>
          <p:nvPr>
            <p:ph sz="half" idx="2"/>
          </p:nvPr>
        </p:nvSpPr>
        <p:spPr/>
        <p:txBody>
          <a:bodyPr/>
          <a:lstStyle/>
          <a:p>
            <a:endParaRPr lang="en-GB" dirty="0"/>
          </a:p>
          <a:p>
            <a:r>
              <a:rPr lang="en-GB" dirty="0"/>
              <a:t>General Practitioner</a:t>
            </a:r>
          </a:p>
          <a:p>
            <a:r>
              <a:rPr lang="en-GB" dirty="0"/>
              <a:t>Advanced Clinical Practitioner</a:t>
            </a:r>
          </a:p>
          <a:p>
            <a:r>
              <a:rPr lang="en-GB" dirty="0"/>
              <a:t>Care Co-ordinator</a:t>
            </a:r>
          </a:p>
        </p:txBody>
      </p:sp>
      <p:sp>
        <p:nvSpPr>
          <p:cNvPr id="5" name="Text Placeholder 4">
            <a:extLst>
              <a:ext uri="{FF2B5EF4-FFF2-40B4-BE49-F238E27FC236}">
                <a16:creationId xmlns:a16="http://schemas.microsoft.com/office/drawing/2014/main" id="{7CC7682D-A060-E573-0223-2F21C3EA722A}"/>
              </a:ext>
            </a:extLst>
          </p:cNvPr>
          <p:cNvSpPr>
            <a:spLocks noGrp="1"/>
          </p:cNvSpPr>
          <p:nvPr>
            <p:ph type="body" sz="quarter" idx="3"/>
          </p:nvPr>
        </p:nvSpPr>
        <p:spPr/>
        <p:txBody>
          <a:bodyPr/>
          <a:lstStyle/>
          <a:p>
            <a:r>
              <a:rPr lang="en-GB" dirty="0"/>
              <a:t>Extended MDT</a:t>
            </a:r>
          </a:p>
        </p:txBody>
      </p:sp>
      <p:sp>
        <p:nvSpPr>
          <p:cNvPr id="6" name="Content Placeholder 5">
            <a:extLst>
              <a:ext uri="{FF2B5EF4-FFF2-40B4-BE49-F238E27FC236}">
                <a16:creationId xmlns:a16="http://schemas.microsoft.com/office/drawing/2014/main" id="{34D79661-C3BD-5670-5E6C-87E54B88F2BA}"/>
              </a:ext>
            </a:extLst>
          </p:cNvPr>
          <p:cNvSpPr>
            <a:spLocks noGrp="1"/>
          </p:cNvSpPr>
          <p:nvPr>
            <p:ph sz="quarter" idx="4"/>
          </p:nvPr>
        </p:nvSpPr>
        <p:spPr/>
        <p:txBody>
          <a:bodyPr/>
          <a:lstStyle/>
          <a:p>
            <a:r>
              <a:rPr lang="en-GB" dirty="0"/>
              <a:t>General Practitioner</a:t>
            </a:r>
          </a:p>
          <a:p>
            <a:r>
              <a:rPr lang="en-GB" dirty="0"/>
              <a:t>Advanced Clinical Practitioner</a:t>
            </a:r>
          </a:p>
          <a:p>
            <a:r>
              <a:rPr lang="en-GB" dirty="0"/>
              <a:t>Care Co-ordinator</a:t>
            </a:r>
          </a:p>
          <a:p>
            <a:r>
              <a:rPr lang="en-GB" dirty="0"/>
              <a:t>Social Care</a:t>
            </a:r>
          </a:p>
          <a:p>
            <a:r>
              <a:rPr lang="en-GB" dirty="0"/>
              <a:t>Nursing staff</a:t>
            </a:r>
          </a:p>
          <a:p>
            <a:r>
              <a:rPr lang="en-GB" dirty="0"/>
              <a:t>Mental Health</a:t>
            </a:r>
          </a:p>
          <a:p>
            <a:r>
              <a:rPr lang="en-GB" dirty="0"/>
              <a:t>Pharmacy</a:t>
            </a:r>
          </a:p>
          <a:p>
            <a:r>
              <a:rPr lang="en-GB" dirty="0"/>
              <a:t>Admin</a:t>
            </a:r>
          </a:p>
        </p:txBody>
      </p:sp>
      <p:sp>
        <p:nvSpPr>
          <p:cNvPr id="7" name="Slide Number Placeholder 6">
            <a:extLst>
              <a:ext uri="{FF2B5EF4-FFF2-40B4-BE49-F238E27FC236}">
                <a16:creationId xmlns:a16="http://schemas.microsoft.com/office/drawing/2014/main" id="{62CC400C-6C24-30E1-4936-7906E5CC13D0}"/>
              </a:ext>
            </a:extLst>
          </p:cNvPr>
          <p:cNvSpPr>
            <a:spLocks noGrp="1"/>
          </p:cNvSpPr>
          <p:nvPr>
            <p:ph type="sldNum" sz="quarter" idx="12"/>
          </p:nvPr>
        </p:nvSpPr>
        <p:spPr/>
        <p:txBody>
          <a:bodyPr/>
          <a:lstStyle/>
          <a:p>
            <a:fld id="{507B77E4-D16E-4E80-BECE-B10ACE50DA11}" type="slidenum">
              <a:rPr lang="en-GB" smtClean="0"/>
              <a:t>39</a:t>
            </a:fld>
            <a:endParaRPr lang="en-GB"/>
          </a:p>
        </p:txBody>
      </p:sp>
    </p:spTree>
    <p:extLst>
      <p:ext uri="{BB962C8B-B14F-4D97-AF65-F5344CB8AC3E}">
        <p14:creationId xmlns:p14="http://schemas.microsoft.com/office/powerpoint/2010/main" val="24346447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D2C50-92E3-B02E-3069-77B6BF3A7E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2A7F86-D74A-349D-EF38-0E552DF7A7B1}"/>
              </a:ext>
            </a:extLst>
          </p:cNvPr>
          <p:cNvSpPr>
            <a:spLocks noGrp="1"/>
          </p:cNvSpPr>
          <p:nvPr>
            <p:ph type="title"/>
          </p:nvPr>
        </p:nvSpPr>
        <p:spPr/>
        <p:txBody>
          <a:bodyPr/>
          <a:lstStyle/>
          <a:p>
            <a:r>
              <a:rPr lang="en-GB" dirty="0"/>
              <a:t>Domain 3(12%): Holistic MDT</a:t>
            </a:r>
          </a:p>
        </p:txBody>
      </p:sp>
      <p:sp>
        <p:nvSpPr>
          <p:cNvPr id="3" name="Content Placeholder 2">
            <a:extLst>
              <a:ext uri="{FF2B5EF4-FFF2-40B4-BE49-F238E27FC236}">
                <a16:creationId xmlns:a16="http://schemas.microsoft.com/office/drawing/2014/main" id="{E0774516-B9D0-AE70-DA36-BD391A78B752}"/>
              </a:ext>
            </a:extLst>
          </p:cNvPr>
          <p:cNvSpPr>
            <a:spLocks noGrp="1"/>
          </p:cNvSpPr>
          <p:nvPr>
            <p:ph idx="1"/>
          </p:nvPr>
        </p:nvSpPr>
        <p:spPr/>
        <p:txBody>
          <a:bodyPr/>
          <a:lstStyle/>
          <a:p>
            <a:endParaRPr lang="en-GB" dirty="0"/>
          </a:p>
          <a:p>
            <a:r>
              <a:rPr lang="en-GB" dirty="0"/>
              <a:t>The above is not intended to be prescriptive</a:t>
            </a:r>
          </a:p>
          <a:p>
            <a:r>
              <a:rPr lang="en-GB" dirty="0"/>
              <a:t>Provide flexibility to meet the development needs of each practice</a:t>
            </a:r>
          </a:p>
          <a:p>
            <a:r>
              <a:rPr lang="en-GB" dirty="0"/>
              <a:t>Functions are more important than job titles</a:t>
            </a:r>
          </a:p>
          <a:p>
            <a:endParaRPr lang="en-GB" dirty="0"/>
          </a:p>
          <a:p>
            <a:r>
              <a:rPr lang="en-GB" dirty="0"/>
              <a:t>Looking to develop structures for the future</a:t>
            </a:r>
          </a:p>
        </p:txBody>
      </p:sp>
      <p:sp>
        <p:nvSpPr>
          <p:cNvPr id="4" name="Slide Number Placeholder 3">
            <a:extLst>
              <a:ext uri="{FF2B5EF4-FFF2-40B4-BE49-F238E27FC236}">
                <a16:creationId xmlns:a16="http://schemas.microsoft.com/office/drawing/2014/main" id="{58822AD4-2E13-6874-DB52-4ADB636A8CEF}"/>
              </a:ext>
            </a:extLst>
          </p:cNvPr>
          <p:cNvSpPr>
            <a:spLocks noGrp="1"/>
          </p:cNvSpPr>
          <p:nvPr>
            <p:ph type="sldNum" sz="quarter" idx="12"/>
          </p:nvPr>
        </p:nvSpPr>
        <p:spPr/>
        <p:txBody>
          <a:bodyPr/>
          <a:lstStyle/>
          <a:p>
            <a:fld id="{507B77E4-D16E-4E80-BECE-B10ACE50DA11}" type="slidenum">
              <a:rPr lang="en-GB" smtClean="0"/>
              <a:pPr/>
              <a:t>40</a:t>
            </a:fld>
            <a:endParaRPr lang="en-GB"/>
          </a:p>
        </p:txBody>
      </p:sp>
    </p:spTree>
    <p:extLst>
      <p:ext uri="{BB962C8B-B14F-4D97-AF65-F5344CB8AC3E}">
        <p14:creationId xmlns:p14="http://schemas.microsoft.com/office/powerpoint/2010/main" val="37311876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0ECBE-7F14-551F-6DCD-38BF064293FB}"/>
              </a:ext>
            </a:extLst>
          </p:cNvPr>
          <p:cNvSpPr>
            <a:spLocks noGrp="1"/>
          </p:cNvSpPr>
          <p:nvPr>
            <p:ph type="title"/>
          </p:nvPr>
        </p:nvSpPr>
        <p:spPr/>
        <p:txBody>
          <a:bodyPr/>
          <a:lstStyle/>
          <a:p>
            <a:r>
              <a:rPr lang="en-GB" dirty="0"/>
              <a:t>Part III</a:t>
            </a:r>
          </a:p>
        </p:txBody>
      </p:sp>
      <p:sp>
        <p:nvSpPr>
          <p:cNvPr id="3" name="Text Placeholder 2">
            <a:extLst>
              <a:ext uri="{FF2B5EF4-FFF2-40B4-BE49-F238E27FC236}">
                <a16:creationId xmlns:a16="http://schemas.microsoft.com/office/drawing/2014/main" id="{7B8ADC18-B7DB-14A5-3467-69D4FFB5531E}"/>
              </a:ext>
            </a:extLst>
          </p:cNvPr>
          <p:cNvSpPr>
            <a:spLocks noGrp="1"/>
          </p:cNvSpPr>
          <p:nvPr>
            <p:ph type="body" idx="1"/>
          </p:nvPr>
        </p:nvSpPr>
        <p:spPr/>
        <p:txBody>
          <a:bodyPr/>
          <a:lstStyle/>
          <a:p>
            <a:r>
              <a:rPr lang="en-GB" dirty="0"/>
              <a:t>Monitoring Requirements</a:t>
            </a:r>
          </a:p>
        </p:txBody>
      </p:sp>
      <p:sp>
        <p:nvSpPr>
          <p:cNvPr id="4" name="Slide Number Placeholder 3">
            <a:extLst>
              <a:ext uri="{FF2B5EF4-FFF2-40B4-BE49-F238E27FC236}">
                <a16:creationId xmlns:a16="http://schemas.microsoft.com/office/drawing/2014/main" id="{5ABAF47D-E9F3-D1CE-7EB3-2C87A7A6F21E}"/>
              </a:ext>
            </a:extLst>
          </p:cNvPr>
          <p:cNvSpPr>
            <a:spLocks noGrp="1"/>
          </p:cNvSpPr>
          <p:nvPr>
            <p:ph type="sldNum" sz="quarter" idx="12"/>
          </p:nvPr>
        </p:nvSpPr>
        <p:spPr/>
        <p:txBody>
          <a:bodyPr/>
          <a:lstStyle/>
          <a:p>
            <a:fld id="{507B77E4-D16E-4E80-BECE-B10ACE50DA11}" type="slidenum">
              <a:rPr lang="en-GB" smtClean="0"/>
              <a:t>41</a:t>
            </a:fld>
            <a:endParaRPr lang="en-GB"/>
          </a:p>
        </p:txBody>
      </p:sp>
    </p:spTree>
    <p:extLst>
      <p:ext uri="{BB962C8B-B14F-4D97-AF65-F5344CB8AC3E}">
        <p14:creationId xmlns:p14="http://schemas.microsoft.com/office/powerpoint/2010/main" val="34695632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65A73-2EDB-3312-DBF3-1C94DA3FD609}"/>
              </a:ext>
            </a:extLst>
          </p:cNvPr>
          <p:cNvSpPr>
            <a:spLocks noGrp="1"/>
          </p:cNvSpPr>
          <p:nvPr>
            <p:ph type="title"/>
          </p:nvPr>
        </p:nvSpPr>
        <p:spPr/>
        <p:txBody>
          <a:bodyPr/>
          <a:lstStyle/>
          <a:p>
            <a:r>
              <a:rPr lang="en-GB" dirty="0"/>
              <a:t>Domain 1 (35%): Implementation</a:t>
            </a:r>
          </a:p>
        </p:txBody>
      </p:sp>
      <p:sp>
        <p:nvSpPr>
          <p:cNvPr id="3" name="Content Placeholder 2">
            <a:extLst>
              <a:ext uri="{FF2B5EF4-FFF2-40B4-BE49-F238E27FC236}">
                <a16:creationId xmlns:a16="http://schemas.microsoft.com/office/drawing/2014/main" id="{0229664B-E9BC-BF78-82CB-D1C2E1B4E7D9}"/>
              </a:ext>
            </a:extLst>
          </p:cNvPr>
          <p:cNvSpPr>
            <a:spLocks noGrp="1"/>
          </p:cNvSpPr>
          <p:nvPr>
            <p:ph idx="1"/>
          </p:nvPr>
        </p:nvSpPr>
        <p:spPr/>
        <p:txBody>
          <a:bodyPr/>
          <a:lstStyle/>
          <a:p>
            <a:r>
              <a:rPr lang="en-GB" dirty="0"/>
              <a:t>Completion Date 30</a:t>
            </a:r>
            <a:r>
              <a:rPr lang="en-GB" baseline="30000" dirty="0"/>
              <a:t>th</a:t>
            </a:r>
            <a:r>
              <a:rPr lang="en-GB" dirty="0"/>
              <a:t> May 2025</a:t>
            </a:r>
          </a:p>
          <a:p>
            <a:endParaRPr lang="en-GB" dirty="0"/>
          </a:p>
          <a:p>
            <a:r>
              <a:rPr lang="en-GB" dirty="0"/>
              <a:t>Indicative outline (non-binding) of intentions for resource utilisation</a:t>
            </a:r>
          </a:p>
          <a:p>
            <a:endParaRPr lang="en-GB" dirty="0"/>
          </a:p>
          <a:p>
            <a:r>
              <a:rPr lang="en-GB" dirty="0"/>
              <a:t>Part I 	Delivery plans</a:t>
            </a:r>
          </a:p>
          <a:p>
            <a:endParaRPr lang="en-GB" dirty="0"/>
          </a:p>
          <a:p>
            <a:r>
              <a:rPr lang="en-GB" dirty="0"/>
              <a:t>Part II 	Development plans</a:t>
            </a:r>
          </a:p>
          <a:p>
            <a:endParaRPr lang="en-GB" dirty="0"/>
          </a:p>
          <a:p>
            <a:r>
              <a:rPr lang="en-GB" dirty="0"/>
              <a:t>Single page formative – no data/costings required</a:t>
            </a:r>
          </a:p>
        </p:txBody>
      </p:sp>
      <p:sp>
        <p:nvSpPr>
          <p:cNvPr id="4" name="Slide Number Placeholder 3">
            <a:extLst>
              <a:ext uri="{FF2B5EF4-FFF2-40B4-BE49-F238E27FC236}">
                <a16:creationId xmlns:a16="http://schemas.microsoft.com/office/drawing/2014/main" id="{E4D75CD4-F2B6-8585-512B-6A37C3979E05}"/>
              </a:ext>
            </a:extLst>
          </p:cNvPr>
          <p:cNvSpPr>
            <a:spLocks noGrp="1"/>
          </p:cNvSpPr>
          <p:nvPr>
            <p:ph type="sldNum" sz="quarter" idx="12"/>
          </p:nvPr>
        </p:nvSpPr>
        <p:spPr/>
        <p:txBody>
          <a:bodyPr/>
          <a:lstStyle/>
          <a:p>
            <a:fld id="{507B77E4-D16E-4E80-BECE-B10ACE50DA11}" type="slidenum">
              <a:rPr lang="en-GB" smtClean="0"/>
              <a:pPr/>
              <a:t>42</a:t>
            </a:fld>
            <a:endParaRPr lang="en-GB"/>
          </a:p>
        </p:txBody>
      </p:sp>
    </p:spTree>
    <p:extLst>
      <p:ext uri="{BB962C8B-B14F-4D97-AF65-F5344CB8AC3E}">
        <p14:creationId xmlns:p14="http://schemas.microsoft.com/office/powerpoint/2010/main" val="24469632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7184B-36D4-7D20-25CA-EEE17C89675A}"/>
              </a:ext>
            </a:extLst>
          </p:cNvPr>
          <p:cNvSpPr>
            <a:spLocks noGrp="1"/>
          </p:cNvSpPr>
          <p:nvPr>
            <p:ph type="title"/>
          </p:nvPr>
        </p:nvSpPr>
        <p:spPr/>
        <p:txBody>
          <a:bodyPr/>
          <a:lstStyle/>
          <a:p>
            <a:r>
              <a:rPr lang="en-GB" dirty="0"/>
              <a:t>Domain 2(53%): Holistic Health Assessments</a:t>
            </a:r>
          </a:p>
        </p:txBody>
      </p:sp>
      <p:sp>
        <p:nvSpPr>
          <p:cNvPr id="3" name="Content Placeholder 2">
            <a:extLst>
              <a:ext uri="{FF2B5EF4-FFF2-40B4-BE49-F238E27FC236}">
                <a16:creationId xmlns:a16="http://schemas.microsoft.com/office/drawing/2014/main" id="{25337E50-F907-0213-FB55-280C3D2AAD54}"/>
              </a:ext>
            </a:extLst>
          </p:cNvPr>
          <p:cNvSpPr>
            <a:spLocks noGrp="1"/>
          </p:cNvSpPr>
          <p:nvPr>
            <p:ph idx="1"/>
          </p:nvPr>
        </p:nvSpPr>
        <p:spPr/>
        <p:txBody>
          <a:bodyPr vert="horz" lIns="91440" tIns="45720" rIns="91440" bIns="45720" rtlCol="0" anchor="t">
            <a:normAutofit/>
          </a:bodyPr>
          <a:lstStyle/>
          <a:p>
            <a:r>
              <a:rPr lang="en-GB" dirty="0"/>
              <a:t>Coded data extracted from practice on a monthly basis.</a:t>
            </a:r>
          </a:p>
          <a:p>
            <a:endParaRPr lang="en-GB" dirty="0"/>
          </a:p>
          <a:p>
            <a:r>
              <a:rPr lang="en-GB" dirty="0"/>
              <a:t>To assess </a:t>
            </a:r>
          </a:p>
          <a:p>
            <a:pPr lvl="1"/>
            <a:r>
              <a:rPr lang="en-GB" dirty="0"/>
              <a:t>Cohort numbers</a:t>
            </a:r>
          </a:p>
          <a:p>
            <a:pPr lvl="1"/>
            <a:r>
              <a:rPr lang="en-GB" dirty="0"/>
              <a:t>Assessments undertaken</a:t>
            </a:r>
          </a:p>
          <a:p>
            <a:pPr lvl="1"/>
            <a:r>
              <a:rPr lang="en-GB" dirty="0"/>
              <a:t>Quality Markers</a:t>
            </a:r>
            <a:endParaRPr lang="en-GB">
              <a:cs typeface="Arial"/>
            </a:endParaRPr>
          </a:p>
          <a:p>
            <a:pPr lvl="1"/>
            <a:endParaRPr lang="en-GB" dirty="0"/>
          </a:p>
          <a:p>
            <a:r>
              <a:rPr lang="en-GB" dirty="0"/>
              <a:t>Single cohort import at start of year to enable practices to plan workload.</a:t>
            </a:r>
          </a:p>
          <a:p>
            <a:r>
              <a:rPr lang="en-GB" dirty="0"/>
              <a:t>Targets and resource allocation released to practices.</a:t>
            </a:r>
            <a:endParaRPr lang="en-GB" dirty="0">
              <a:cs typeface="Arial"/>
            </a:endParaRPr>
          </a:p>
        </p:txBody>
      </p:sp>
      <p:sp>
        <p:nvSpPr>
          <p:cNvPr id="4" name="Slide Number Placeholder 3">
            <a:extLst>
              <a:ext uri="{FF2B5EF4-FFF2-40B4-BE49-F238E27FC236}">
                <a16:creationId xmlns:a16="http://schemas.microsoft.com/office/drawing/2014/main" id="{A17F1034-1B00-976E-CC42-8D99EB947DAC}"/>
              </a:ext>
            </a:extLst>
          </p:cNvPr>
          <p:cNvSpPr>
            <a:spLocks noGrp="1"/>
          </p:cNvSpPr>
          <p:nvPr>
            <p:ph type="sldNum" sz="quarter" idx="12"/>
          </p:nvPr>
        </p:nvSpPr>
        <p:spPr/>
        <p:txBody>
          <a:bodyPr/>
          <a:lstStyle/>
          <a:p>
            <a:fld id="{507B77E4-D16E-4E80-BECE-B10ACE50DA11}" type="slidenum">
              <a:rPr lang="en-GB" smtClean="0"/>
              <a:pPr/>
              <a:t>43</a:t>
            </a:fld>
            <a:endParaRPr lang="en-GB"/>
          </a:p>
        </p:txBody>
      </p:sp>
    </p:spTree>
    <p:extLst>
      <p:ext uri="{BB962C8B-B14F-4D97-AF65-F5344CB8AC3E}">
        <p14:creationId xmlns:p14="http://schemas.microsoft.com/office/powerpoint/2010/main" val="26285784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CBDDC-6F81-22C5-B9F7-E270633EDE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698B07-7F41-F49F-99FB-30F6466939C0}"/>
              </a:ext>
            </a:extLst>
          </p:cNvPr>
          <p:cNvSpPr>
            <a:spLocks noGrp="1"/>
          </p:cNvSpPr>
          <p:nvPr>
            <p:ph type="title"/>
          </p:nvPr>
        </p:nvSpPr>
        <p:spPr/>
        <p:txBody>
          <a:bodyPr/>
          <a:lstStyle/>
          <a:p>
            <a:r>
              <a:rPr lang="en-GB" dirty="0"/>
              <a:t>Domain 3(12%): Holistic MDT</a:t>
            </a:r>
          </a:p>
        </p:txBody>
      </p:sp>
      <p:sp>
        <p:nvSpPr>
          <p:cNvPr id="3" name="Content Placeholder 2">
            <a:extLst>
              <a:ext uri="{FF2B5EF4-FFF2-40B4-BE49-F238E27FC236}">
                <a16:creationId xmlns:a16="http://schemas.microsoft.com/office/drawing/2014/main" id="{AC3C258F-4975-8A29-CEB9-8185F90752D8}"/>
              </a:ext>
            </a:extLst>
          </p:cNvPr>
          <p:cNvSpPr>
            <a:spLocks noGrp="1"/>
          </p:cNvSpPr>
          <p:nvPr>
            <p:ph idx="1"/>
          </p:nvPr>
        </p:nvSpPr>
        <p:spPr/>
        <p:txBody>
          <a:bodyPr/>
          <a:lstStyle/>
          <a:p>
            <a:r>
              <a:rPr lang="en-GB" dirty="0"/>
              <a:t>Completion Date 1</a:t>
            </a:r>
            <a:r>
              <a:rPr lang="en-GB" baseline="30000" dirty="0"/>
              <a:t>st</a:t>
            </a:r>
            <a:r>
              <a:rPr lang="en-GB" dirty="0"/>
              <a:t> October 2025 and 31</a:t>
            </a:r>
            <a:r>
              <a:rPr lang="en-GB" baseline="30000" dirty="0"/>
              <a:t>st</a:t>
            </a:r>
            <a:r>
              <a:rPr lang="en-GB" dirty="0"/>
              <a:t> March 2026</a:t>
            </a:r>
          </a:p>
          <a:p>
            <a:r>
              <a:rPr lang="en-GB" dirty="0"/>
              <a:t>Two submissions detailing MDT progression (forms supplied):</a:t>
            </a:r>
          </a:p>
          <a:p>
            <a:endParaRPr lang="en-GB" dirty="0"/>
          </a:p>
          <a:p>
            <a:endParaRPr lang="en-GB" dirty="0"/>
          </a:p>
          <a:p>
            <a:endParaRPr lang="en-GB" dirty="0"/>
          </a:p>
          <a:p>
            <a:endParaRPr lang="en-GB" dirty="0"/>
          </a:p>
          <a:p>
            <a:endParaRPr lang="en-GB" dirty="0"/>
          </a:p>
          <a:p>
            <a:r>
              <a:rPr lang="en-GB" dirty="0"/>
              <a:t>MDT Activity data collated on monthly basis (formative) to enable planning for 26/27</a:t>
            </a:r>
          </a:p>
          <a:p>
            <a:endParaRPr lang="en-GB" dirty="0"/>
          </a:p>
        </p:txBody>
      </p:sp>
      <p:sp>
        <p:nvSpPr>
          <p:cNvPr id="4" name="Slide Number Placeholder 3">
            <a:extLst>
              <a:ext uri="{FF2B5EF4-FFF2-40B4-BE49-F238E27FC236}">
                <a16:creationId xmlns:a16="http://schemas.microsoft.com/office/drawing/2014/main" id="{FA967882-F6B2-87B7-18C4-6B18FF430AE5}"/>
              </a:ext>
            </a:extLst>
          </p:cNvPr>
          <p:cNvSpPr>
            <a:spLocks noGrp="1"/>
          </p:cNvSpPr>
          <p:nvPr>
            <p:ph type="sldNum" sz="quarter" idx="12"/>
          </p:nvPr>
        </p:nvSpPr>
        <p:spPr/>
        <p:txBody>
          <a:bodyPr/>
          <a:lstStyle/>
          <a:p>
            <a:fld id="{507B77E4-D16E-4E80-BECE-B10ACE50DA11}" type="slidenum">
              <a:rPr lang="en-GB" smtClean="0"/>
              <a:pPr/>
              <a:t>44</a:t>
            </a:fld>
            <a:endParaRPr lang="en-GB"/>
          </a:p>
        </p:txBody>
      </p:sp>
      <p:graphicFrame>
        <p:nvGraphicFramePr>
          <p:cNvPr id="6" name="Table 5">
            <a:extLst>
              <a:ext uri="{FF2B5EF4-FFF2-40B4-BE49-F238E27FC236}">
                <a16:creationId xmlns:a16="http://schemas.microsoft.com/office/drawing/2014/main" id="{C1524FFB-49FA-6040-FCC5-92AE5ED9FBDF}"/>
              </a:ext>
            </a:extLst>
          </p:cNvPr>
          <p:cNvGraphicFramePr>
            <a:graphicFrameLocks noGrp="1"/>
          </p:cNvGraphicFramePr>
          <p:nvPr>
            <p:extLst>
              <p:ext uri="{D42A27DB-BD31-4B8C-83A1-F6EECF244321}">
                <p14:modId xmlns:p14="http://schemas.microsoft.com/office/powerpoint/2010/main" val="3284971158"/>
              </p:ext>
            </p:extLst>
          </p:nvPr>
        </p:nvGraphicFramePr>
        <p:xfrm>
          <a:off x="2671762" y="2857500"/>
          <a:ext cx="6848475" cy="1686332"/>
        </p:xfrm>
        <a:graphic>
          <a:graphicData uri="http://schemas.openxmlformats.org/drawingml/2006/table">
            <a:tbl>
              <a:tblPr firstRow="1" firstCol="1" bandRow="1"/>
              <a:tblGrid>
                <a:gridCol w="2332122">
                  <a:extLst>
                    <a:ext uri="{9D8B030D-6E8A-4147-A177-3AD203B41FA5}">
                      <a16:colId xmlns:a16="http://schemas.microsoft.com/office/drawing/2014/main" val="2459046503"/>
                    </a:ext>
                  </a:extLst>
                </a:gridCol>
                <a:gridCol w="4516353">
                  <a:extLst>
                    <a:ext uri="{9D8B030D-6E8A-4147-A177-3AD203B41FA5}">
                      <a16:colId xmlns:a16="http://schemas.microsoft.com/office/drawing/2014/main" val="2281645936"/>
                    </a:ext>
                  </a:extLst>
                </a:gridCol>
              </a:tblGrid>
              <a:tr h="381199">
                <a:tc>
                  <a:txBody>
                    <a:bodyPr/>
                    <a:lstStyle/>
                    <a:p>
                      <a:pPr fontAlgn="base">
                        <a:lnSpc>
                          <a:spcPct val="115000"/>
                        </a:lnSpc>
                        <a:spcAft>
                          <a:spcPts val="1000"/>
                        </a:spcAft>
                      </a:pPr>
                      <a:r>
                        <a:rPr lang="en-GB" sz="1600" b="1" kern="0" dirty="0">
                          <a:effectLst/>
                          <a:latin typeface="Arial" panose="020B0604020202020204" pitchFamily="34" charset="0"/>
                          <a:ea typeface="Times New Roman" panose="02020603050405020304" pitchFamily="18" charset="0"/>
                          <a:cs typeface="Arial" panose="020B0604020202020204" pitchFamily="34" charset="0"/>
                        </a:rPr>
                        <a:t>MDT Participants (list): </a:t>
                      </a:r>
                      <a:endParaRPr lang="en-GB" sz="1600" kern="1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lnL w="12700" cap="flat" cmpd="sng" algn="ctr">
                      <a:solidFill>
                        <a:srgbClr val="CCC0D9"/>
                      </a:solidFill>
                      <a:prstDash val="solid"/>
                      <a:round/>
                      <a:headEnd type="none" w="med" len="med"/>
                      <a:tailEnd type="none" w="med" len="med"/>
                    </a:lnL>
                    <a:lnR w="12700" cap="flat" cmpd="sng" algn="ctr">
                      <a:solidFill>
                        <a:srgbClr val="CCC0D9"/>
                      </a:solidFill>
                      <a:prstDash val="solid"/>
                      <a:round/>
                      <a:headEnd type="none" w="med" len="med"/>
                      <a:tailEnd type="none" w="med" len="med"/>
                    </a:lnR>
                    <a:lnT w="12700" cap="flat" cmpd="sng" algn="ctr">
                      <a:solidFill>
                        <a:srgbClr val="CCC0D9"/>
                      </a:solidFill>
                      <a:prstDash val="solid"/>
                      <a:round/>
                      <a:headEnd type="none" w="med" len="med"/>
                      <a:tailEnd type="none" w="med" len="med"/>
                    </a:lnT>
                    <a:lnB w="12700" cap="flat" cmpd="sng" algn="ctr">
                      <a:solidFill>
                        <a:srgbClr val="CCC0D9"/>
                      </a:solidFill>
                      <a:prstDash val="solid"/>
                      <a:round/>
                      <a:headEnd type="none" w="med" len="med"/>
                      <a:tailEnd type="none" w="med" len="med"/>
                    </a:lnB>
                    <a:noFill/>
                  </a:tcPr>
                </a:tc>
                <a:tc>
                  <a:txBody>
                    <a:bodyPr/>
                    <a:lstStyle/>
                    <a:p>
                      <a:pPr fontAlgn="base">
                        <a:lnSpc>
                          <a:spcPct val="115000"/>
                        </a:lnSpc>
                        <a:spcAft>
                          <a:spcPts val="1000"/>
                        </a:spcAft>
                      </a:pPr>
                      <a:r>
                        <a:rPr lang="en-GB" sz="1600" kern="0">
                          <a:effectLst/>
                          <a:latin typeface="Arial" panose="020B0604020202020204" pitchFamily="34" charset="0"/>
                          <a:ea typeface="Times New Roman" panose="02020603050405020304" pitchFamily="18" charset="0"/>
                          <a:cs typeface="Arial" panose="020B0604020202020204" pitchFamily="34" charset="0"/>
                        </a:rPr>
                        <a:t>e.g. GP, Practice Nurse or ANP etc. </a:t>
                      </a:r>
                      <a:endParaRPr lang="en-GB" sz="1600" kern="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lnL w="12700" cap="flat" cmpd="sng" algn="ctr">
                      <a:solidFill>
                        <a:srgbClr val="CCC0D9"/>
                      </a:solidFill>
                      <a:prstDash val="solid"/>
                      <a:round/>
                      <a:headEnd type="none" w="med" len="med"/>
                      <a:tailEnd type="none" w="med" len="med"/>
                    </a:lnL>
                    <a:lnR w="12700" cap="flat" cmpd="sng" algn="ctr">
                      <a:solidFill>
                        <a:srgbClr val="CCC0D9"/>
                      </a:solidFill>
                      <a:prstDash val="solid"/>
                      <a:round/>
                      <a:headEnd type="none" w="med" len="med"/>
                      <a:tailEnd type="none" w="med" len="med"/>
                    </a:lnR>
                    <a:lnT w="12700" cap="flat" cmpd="sng" algn="ctr">
                      <a:solidFill>
                        <a:srgbClr val="CCC0D9"/>
                      </a:solidFill>
                      <a:prstDash val="solid"/>
                      <a:round/>
                      <a:headEnd type="none" w="med" len="med"/>
                      <a:tailEnd type="none" w="med" len="med"/>
                    </a:lnT>
                    <a:lnB w="12700" cap="flat" cmpd="sng" algn="ctr">
                      <a:solidFill>
                        <a:srgbClr val="CCC0D9"/>
                      </a:solidFill>
                      <a:prstDash val="solid"/>
                      <a:round/>
                      <a:headEnd type="none" w="med" len="med"/>
                      <a:tailEnd type="none" w="med" len="med"/>
                    </a:lnB>
                    <a:noFill/>
                  </a:tcPr>
                </a:tc>
                <a:extLst>
                  <a:ext uri="{0D108BD9-81ED-4DB2-BD59-A6C34878D82A}">
                    <a16:rowId xmlns:a16="http://schemas.microsoft.com/office/drawing/2014/main" val="2365571548"/>
                  </a:ext>
                </a:extLst>
              </a:tr>
              <a:tr h="381199">
                <a:tc>
                  <a:txBody>
                    <a:bodyPr/>
                    <a:lstStyle/>
                    <a:p>
                      <a:pPr fontAlgn="base">
                        <a:lnSpc>
                          <a:spcPct val="115000"/>
                        </a:lnSpc>
                        <a:spcAft>
                          <a:spcPts val="1000"/>
                        </a:spcAft>
                      </a:pPr>
                      <a:r>
                        <a:rPr lang="en-GB" sz="1600" b="1" kern="0" dirty="0">
                          <a:effectLst/>
                          <a:latin typeface="Arial" panose="020B0604020202020204" pitchFamily="34" charset="0"/>
                          <a:ea typeface="Times New Roman" panose="02020603050405020304" pitchFamily="18" charset="0"/>
                          <a:cs typeface="Arial" panose="020B0604020202020204" pitchFamily="34" charset="0"/>
                        </a:rPr>
                        <a:t>Development narrative </a:t>
                      </a:r>
                      <a:endParaRPr lang="en-GB" sz="1600" kern="1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lnL w="12700" cap="flat" cmpd="sng" algn="ctr">
                      <a:solidFill>
                        <a:srgbClr val="CCC0D9"/>
                      </a:solidFill>
                      <a:prstDash val="solid"/>
                      <a:round/>
                      <a:headEnd type="none" w="med" len="med"/>
                      <a:tailEnd type="none" w="med" len="med"/>
                    </a:lnL>
                    <a:lnR w="12700" cap="flat" cmpd="sng" algn="ctr">
                      <a:solidFill>
                        <a:srgbClr val="CCC0D9"/>
                      </a:solidFill>
                      <a:prstDash val="solid"/>
                      <a:round/>
                      <a:headEnd type="none" w="med" len="med"/>
                      <a:tailEnd type="none" w="med" len="med"/>
                    </a:lnR>
                    <a:lnT w="12700" cap="flat" cmpd="sng" algn="ctr">
                      <a:solidFill>
                        <a:srgbClr val="CCC0D9"/>
                      </a:solidFill>
                      <a:prstDash val="solid"/>
                      <a:round/>
                      <a:headEnd type="none" w="med" len="med"/>
                      <a:tailEnd type="none" w="med" len="med"/>
                    </a:lnT>
                    <a:lnB w="12700" cap="flat" cmpd="sng" algn="ctr">
                      <a:solidFill>
                        <a:srgbClr val="CCC0D9"/>
                      </a:solidFill>
                      <a:prstDash val="solid"/>
                      <a:round/>
                      <a:headEnd type="none" w="med" len="med"/>
                      <a:tailEnd type="none" w="med" len="med"/>
                    </a:lnB>
                    <a:noFill/>
                  </a:tcPr>
                </a:tc>
                <a:tc>
                  <a:txBody>
                    <a:bodyPr/>
                    <a:lstStyle/>
                    <a:p>
                      <a:pPr fontAlgn="base">
                        <a:lnSpc>
                          <a:spcPct val="115000"/>
                        </a:lnSpc>
                        <a:spcAft>
                          <a:spcPts val="1000"/>
                        </a:spcAft>
                      </a:pPr>
                      <a:r>
                        <a:rPr lang="en-GB" sz="1600" kern="0">
                          <a:effectLst/>
                          <a:latin typeface="Arial" panose="020B0604020202020204" pitchFamily="34" charset="0"/>
                          <a:ea typeface="Times New Roman" panose="02020603050405020304" pitchFamily="18" charset="0"/>
                          <a:cs typeface="Arial" panose="020B0604020202020204" pitchFamily="34" charset="0"/>
                        </a:rPr>
                        <a:t>e.g. How the group was formed (brief) </a:t>
                      </a:r>
                      <a:endParaRPr lang="en-GB" sz="1600" kern="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lnL w="12700" cap="flat" cmpd="sng" algn="ctr">
                      <a:solidFill>
                        <a:srgbClr val="CCC0D9"/>
                      </a:solidFill>
                      <a:prstDash val="solid"/>
                      <a:round/>
                      <a:headEnd type="none" w="med" len="med"/>
                      <a:tailEnd type="none" w="med" len="med"/>
                    </a:lnL>
                    <a:lnR w="12700" cap="flat" cmpd="sng" algn="ctr">
                      <a:solidFill>
                        <a:srgbClr val="CCC0D9"/>
                      </a:solidFill>
                      <a:prstDash val="solid"/>
                      <a:round/>
                      <a:headEnd type="none" w="med" len="med"/>
                      <a:tailEnd type="none" w="med" len="med"/>
                    </a:lnR>
                    <a:lnT w="12700" cap="flat" cmpd="sng" algn="ctr">
                      <a:solidFill>
                        <a:srgbClr val="CCC0D9"/>
                      </a:solidFill>
                      <a:prstDash val="solid"/>
                      <a:round/>
                      <a:headEnd type="none" w="med" len="med"/>
                      <a:tailEnd type="none" w="med" len="med"/>
                    </a:lnT>
                    <a:lnB w="12700" cap="flat" cmpd="sng" algn="ctr">
                      <a:solidFill>
                        <a:srgbClr val="CCC0D9"/>
                      </a:solidFill>
                      <a:prstDash val="solid"/>
                      <a:round/>
                      <a:headEnd type="none" w="med" len="med"/>
                      <a:tailEnd type="none" w="med" len="med"/>
                    </a:lnB>
                    <a:noFill/>
                  </a:tcPr>
                </a:tc>
                <a:extLst>
                  <a:ext uri="{0D108BD9-81ED-4DB2-BD59-A6C34878D82A}">
                    <a16:rowId xmlns:a16="http://schemas.microsoft.com/office/drawing/2014/main" val="2251146181"/>
                  </a:ext>
                </a:extLst>
              </a:tr>
              <a:tr h="381199">
                <a:tc>
                  <a:txBody>
                    <a:bodyPr/>
                    <a:lstStyle/>
                    <a:p>
                      <a:pPr fontAlgn="base">
                        <a:lnSpc>
                          <a:spcPct val="115000"/>
                        </a:lnSpc>
                        <a:spcAft>
                          <a:spcPts val="1000"/>
                        </a:spcAft>
                      </a:pPr>
                      <a:r>
                        <a:rPr lang="en-GB" sz="1600" b="1" kern="0">
                          <a:effectLst/>
                          <a:latin typeface="Arial" panose="020B0604020202020204" pitchFamily="34" charset="0"/>
                          <a:ea typeface="Times New Roman" panose="02020603050405020304" pitchFamily="18" charset="0"/>
                          <a:cs typeface="Arial" panose="020B0604020202020204" pitchFamily="34" charset="0"/>
                        </a:rPr>
                        <a:t>Development benefits </a:t>
                      </a:r>
                      <a:endParaRPr lang="en-GB" sz="1600" kern="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lnL w="12700" cap="flat" cmpd="sng" algn="ctr">
                      <a:solidFill>
                        <a:srgbClr val="CCC0D9"/>
                      </a:solidFill>
                      <a:prstDash val="solid"/>
                      <a:round/>
                      <a:headEnd type="none" w="med" len="med"/>
                      <a:tailEnd type="none" w="med" len="med"/>
                    </a:lnL>
                    <a:lnR w="12700" cap="flat" cmpd="sng" algn="ctr">
                      <a:solidFill>
                        <a:srgbClr val="CCC0D9"/>
                      </a:solidFill>
                      <a:prstDash val="solid"/>
                      <a:round/>
                      <a:headEnd type="none" w="med" len="med"/>
                      <a:tailEnd type="none" w="med" len="med"/>
                    </a:lnR>
                    <a:lnT w="12700" cap="flat" cmpd="sng" algn="ctr">
                      <a:solidFill>
                        <a:srgbClr val="CCC0D9"/>
                      </a:solidFill>
                      <a:prstDash val="solid"/>
                      <a:round/>
                      <a:headEnd type="none" w="med" len="med"/>
                      <a:tailEnd type="none" w="med" len="med"/>
                    </a:lnT>
                    <a:lnB w="12700" cap="flat" cmpd="sng" algn="ctr">
                      <a:solidFill>
                        <a:srgbClr val="CCC0D9"/>
                      </a:solidFill>
                      <a:prstDash val="solid"/>
                      <a:round/>
                      <a:headEnd type="none" w="med" len="med"/>
                      <a:tailEnd type="none" w="med" len="med"/>
                    </a:lnB>
                    <a:noFill/>
                  </a:tcPr>
                </a:tc>
                <a:tc>
                  <a:txBody>
                    <a:bodyPr/>
                    <a:lstStyle/>
                    <a:p>
                      <a:pPr fontAlgn="base">
                        <a:lnSpc>
                          <a:spcPct val="115000"/>
                        </a:lnSpc>
                        <a:spcAft>
                          <a:spcPts val="1000"/>
                        </a:spcAft>
                      </a:pPr>
                      <a:r>
                        <a:rPr lang="en-GB" sz="1600" kern="0" dirty="0">
                          <a:effectLst/>
                          <a:latin typeface="Arial" panose="020B0604020202020204" pitchFamily="34" charset="0"/>
                          <a:ea typeface="Times New Roman" panose="02020603050405020304" pitchFamily="18" charset="0"/>
                          <a:cs typeface="Arial" panose="020B0604020202020204" pitchFamily="34" charset="0"/>
                        </a:rPr>
                        <a:t>e.g. beneficial impact to patients/practice </a:t>
                      </a:r>
                      <a:endParaRPr lang="en-GB" sz="1600" kern="1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lnL w="12700" cap="flat" cmpd="sng" algn="ctr">
                      <a:solidFill>
                        <a:srgbClr val="CCC0D9"/>
                      </a:solidFill>
                      <a:prstDash val="solid"/>
                      <a:round/>
                      <a:headEnd type="none" w="med" len="med"/>
                      <a:tailEnd type="none" w="med" len="med"/>
                    </a:lnL>
                    <a:lnR w="12700" cap="flat" cmpd="sng" algn="ctr">
                      <a:solidFill>
                        <a:srgbClr val="CCC0D9"/>
                      </a:solidFill>
                      <a:prstDash val="solid"/>
                      <a:round/>
                      <a:headEnd type="none" w="med" len="med"/>
                      <a:tailEnd type="none" w="med" len="med"/>
                    </a:lnR>
                    <a:lnT w="12700" cap="flat" cmpd="sng" algn="ctr">
                      <a:solidFill>
                        <a:srgbClr val="CCC0D9"/>
                      </a:solidFill>
                      <a:prstDash val="solid"/>
                      <a:round/>
                      <a:headEnd type="none" w="med" len="med"/>
                      <a:tailEnd type="none" w="med" len="med"/>
                    </a:lnT>
                    <a:lnB w="12700" cap="flat" cmpd="sng" algn="ctr">
                      <a:solidFill>
                        <a:srgbClr val="CCC0D9"/>
                      </a:solidFill>
                      <a:prstDash val="solid"/>
                      <a:round/>
                      <a:headEnd type="none" w="med" len="med"/>
                      <a:tailEnd type="none" w="med" len="med"/>
                    </a:lnB>
                    <a:noFill/>
                  </a:tcPr>
                </a:tc>
                <a:extLst>
                  <a:ext uri="{0D108BD9-81ED-4DB2-BD59-A6C34878D82A}">
                    <a16:rowId xmlns:a16="http://schemas.microsoft.com/office/drawing/2014/main" val="378997207"/>
                  </a:ext>
                </a:extLst>
              </a:tr>
              <a:tr h="381199">
                <a:tc>
                  <a:txBody>
                    <a:bodyPr/>
                    <a:lstStyle/>
                    <a:p>
                      <a:pPr fontAlgn="base">
                        <a:lnSpc>
                          <a:spcPct val="115000"/>
                        </a:lnSpc>
                        <a:spcAft>
                          <a:spcPts val="1000"/>
                        </a:spcAft>
                      </a:pPr>
                      <a:r>
                        <a:rPr lang="en-GB" sz="1600" b="1" kern="0">
                          <a:effectLst/>
                          <a:latin typeface="Arial" panose="020B0604020202020204" pitchFamily="34" charset="0"/>
                          <a:ea typeface="Times New Roman" panose="02020603050405020304" pitchFamily="18" charset="0"/>
                          <a:cs typeface="Arial" panose="020B0604020202020204" pitchFamily="34" charset="0"/>
                        </a:rPr>
                        <a:t>Development challenges </a:t>
                      </a:r>
                      <a:endParaRPr lang="en-GB" sz="1600" kern="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lnL w="12700" cap="flat" cmpd="sng" algn="ctr">
                      <a:solidFill>
                        <a:srgbClr val="CCC0D9"/>
                      </a:solidFill>
                      <a:prstDash val="solid"/>
                      <a:round/>
                      <a:headEnd type="none" w="med" len="med"/>
                      <a:tailEnd type="none" w="med" len="med"/>
                    </a:lnL>
                    <a:lnR w="12700" cap="flat" cmpd="sng" algn="ctr">
                      <a:solidFill>
                        <a:srgbClr val="CCC0D9"/>
                      </a:solidFill>
                      <a:prstDash val="solid"/>
                      <a:round/>
                      <a:headEnd type="none" w="med" len="med"/>
                      <a:tailEnd type="none" w="med" len="med"/>
                    </a:lnR>
                    <a:lnT w="12700" cap="flat" cmpd="sng" algn="ctr">
                      <a:solidFill>
                        <a:srgbClr val="CCC0D9"/>
                      </a:solidFill>
                      <a:prstDash val="solid"/>
                      <a:round/>
                      <a:headEnd type="none" w="med" len="med"/>
                      <a:tailEnd type="none" w="med" len="med"/>
                    </a:lnT>
                    <a:lnB w="12700" cap="flat" cmpd="sng" algn="ctr">
                      <a:solidFill>
                        <a:srgbClr val="CCC0D9"/>
                      </a:solidFill>
                      <a:prstDash val="solid"/>
                      <a:round/>
                      <a:headEnd type="none" w="med" len="med"/>
                      <a:tailEnd type="none" w="med" len="med"/>
                    </a:lnB>
                    <a:noFill/>
                  </a:tcPr>
                </a:tc>
                <a:tc>
                  <a:txBody>
                    <a:bodyPr/>
                    <a:lstStyle/>
                    <a:p>
                      <a:pPr fontAlgn="base">
                        <a:lnSpc>
                          <a:spcPct val="115000"/>
                        </a:lnSpc>
                        <a:spcAft>
                          <a:spcPts val="1000"/>
                        </a:spcAft>
                      </a:pPr>
                      <a:r>
                        <a:rPr lang="en-GB" sz="1600" kern="0" dirty="0">
                          <a:effectLst/>
                          <a:latin typeface="Arial" panose="020B0604020202020204" pitchFamily="34" charset="0"/>
                          <a:ea typeface="Times New Roman" panose="02020603050405020304" pitchFamily="18" charset="0"/>
                          <a:cs typeface="Arial" panose="020B0604020202020204" pitchFamily="34" charset="0"/>
                        </a:rPr>
                        <a:t>e.g. finding difficult to expand because etc. </a:t>
                      </a:r>
                      <a:endParaRPr lang="en-GB" sz="1600" kern="1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lnL w="12700" cap="flat" cmpd="sng" algn="ctr">
                      <a:solidFill>
                        <a:srgbClr val="CCC0D9"/>
                      </a:solidFill>
                      <a:prstDash val="solid"/>
                      <a:round/>
                      <a:headEnd type="none" w="med" len="med"/>
                      <a:tailEnd type="none" w="med" len="med"/>
                    </a:lnL>
                    <a:lnR w="12700" cap="flat" cmpd="sng" algn="ctr">
                      <a:solidFill>
                        <a:srgbClr val="CCC0D9"/>
                      </a:solidFill>
                      <a:prstDash val="solid"/>
                      <a:round/>
                      <a:headEnd type="none" w="med" len="med"/>
                      <a:tailEnd type="none" w="med" len="med"/>
                    </a:lnR>
                    <a:lnT w="12700" cap="flat" cmpd="sng" algn="ctr">
                      <a:solidFill>
                        <a:srgbClr val="CCC0D9"/>
                      </a:solidFill>
                      <a:prstDash val="solid"/>
                      <a:round/>
                      <a:headEnd type="none" w="med" len="med"/>
                      <a:tailEnd type="none" w="med" len="med"/>
                    </a:lnT>
                    <a:lnB w="12700" cap="flat" cmpd="sng" algn="ctr">
                      <a:solidFill>
                        <a:srgbClr val="CCC0D9"/>
                      </a:solidFill>
                      <a:prstDash val="solid"/>
                      <a:round/>
                      <a:headEnd type="none" w="med" len="med"/>
                      <a:tailEnd type="none" w="med" len="med"/>
                    </a:lnB>
                    <a:noFill/>
                  </a:tcPr>
                </a:tc>
                <a:extLst>
                  <a:ext uri="{0D108BD9-81ED-4DB2-BD59-A6C34878D82A}">
                    <a16:rowId xmlns:a16="http://schemas.microsoft.com/office/drawing/2014/main" val="2051969101"/>
                  </a:ext>
                </a:extLst>
              </a:tr>
            </a:tbl>
          </a:graphicData>
        </a:graphic>
      </p:graphicFrame>
    </p:spTree>
    <p:extLst>
      <p:ext uri="{BB962C8B-B14F-4D97-AF65-F5344CB8AC3E}">
        <p14:creationId xmlns:p14="http://schemas.microsoft.com/office/powerpoint/2010/main" val="5600215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FEC3B-3583-8C07-25DE-4D332809ABF7}"/>
              </a:ext>
            </a:extLst>
          </p:cNvPr>
          <p:cNvSpPr>
            <a:spLocks noGrp="1"/>
          </p:cNvSpPr>
          <p:nvPr>
            <p:ph type="title"/>
          </p:nvPr>
        </p:nvSpPr>
        <p:spPr/>
        <p:txBody>
          <a:bodyPr/>
          <a:lstStyle/>
          <a:p>
            <a:r>
              <a:rPr lang="en-GB" dirty="0">
                <a:cs typeface="Arial"/>
              </a:rPr>
              <a:t>Payment Schedule</a:t>
            </a:r>
            <a:endParaRPr lang="en-GB" dirty="0"/>
          </a:p>
        </p:txBody>
      </p:sp>
      <p:sp>
        <p:nvSpPr>
          <p:cNvPr id="3" name="Content Placeholder 2">
            <a:extLst>
              <a:ext uri="{FF2B5EF4-FFF2-40B4-BE49-F238E27FC236}">
                <a16:creationId xmlns:a16="http://schemas.microsoft.com/office/drawing/2014/main" id="{42A44E44-5094-AF4D-0AED-EF560C7F0CA0}"/>
              </a:ext>
            </a:extLst>
          </p:cNvPr>
          <p:cNvSpPr>
            <a:spLocks noGrp="1"/>
          </p:cNvSpPr>
          <p:nvPr>
            <p:ph idx="1"/>
          </p:nvPr>
        </p:nvSpPr>
        <p:spPr/>
        <p:txBody>
          <a:bodyPr vert="horz" lIns="91440" tIns="45720" rIns="91440" bIns="45720" rtlCol="0" anchor="t">
            <a:normAutofit fontScale="85000" lnSpcReduction="20000"/>
          </a:bodyPr>
          <a:lstStyle/>
          <a:p>
            <a:pPr marL="0" indent="0">
              <a:buNone/>
            </a:pPr>
            <a:r>
              <a:rPr lang="en-GB" dirty="0">
                <a:cs typeface="Arial"/>
              </a:rPr>
              <a:t>Practices receive 80% of payments upfront, distributed evenly over 12 months, with the remaining 20% of payments paid at year end following a reconciliation of final achievement figures against your quality contract targets. </a:t>
            </a:r>
            <a:endParaRPr lang="en-US" dirty="0">
              <a:cs typeface="Arial" panose="020B0604020202020204"/>
            </a:endParaRPr>
          </a:p>
          <a:p>
            <a:pPr marL="0" indent="0">
              <a:buNone/>
            </a:pPr>
            <a:r>
              <a:rPr lang="en-GB" dirty="0">
                <a:cs typeface="Arial"/>
              </a:rPr>
              <a:t>Below is a reminder of how the reconciliation will work:</a:t>
            </a:r>
          </a:p>
          <a:p>
            <a:pPr marL="457200" indent="-457200">
              <a:buAutoNum type="arabicPeriod"/>
            </a:pPr>
            <a:endParaRPr lang="en-GB" dirty="0">
              <a:cs typeface="Arial"/>
            </a:endParaRPr>
          </a:p>
          <a:p>
            <a:pPr marL="457200" indent="-457200">
              <a:buAutoNum type="arabicPeriod"/>
            </a:pPr>
            <a:r>
              <a:rPr lang="en-GB" dirty="0">
                <a:cs typeface="Arial"/>
              </a:rPr>
              <a:t>Underachievement (&lt;80%): If your practice does not achieve 80% of the targets by the end of the year, any overpayment made during the upfront instalments will be recouped in the June 2026 payment run.</a:t>
            </a:r>
          </a:p>
          <a:p>
            <a:pPr marL="457200" indent="-457200">
              <a:buAutoNum type="arabicPeriod"/>
            </a:pPr>
            <a:endParaRPr lang="en-GB" dirty="0">
              <a:cs typeface="Arial"/>
            </a:endParaRPr>
          </a:p>
          <a:p>
            <a:pPr marL="457200" indent="-457200">
              <a:buAutoNum type="arabicPeriod"/>
            </a:pPr>
            <a:r>
              <a:rPr lang="en-GB" dirty="0">
                <a:cs typeface="Arial"/>
              </a:rPr>
              <a:t>Achievement (80%–100%): Practices achieving between 80% and 100% of their targets will receive the calculated balance of their payment (up to the 20% remaining) in the June 2026 payment run.</a:t>
            </a:r>
          </a:p>
          <a:p>
            <a:pPr marL="457200" indent="-457200">
              <a:buAutoNum type="arabicPeriod"/>
            </a:pPr>
            <a:endParaRPr lang="en-GB" dirty="0">
              <a:cs typeface="Arial"/>
            </a:endParaRPr>
          </a:p>
          <a:p>
            <a:pPr marL="457200" indent="-457200">
              <a:buAutoNum type="arabicPeriod"/>
            </a:pPr>
            <a:r>
              <a:rPr lang="en-GB" dirty="0">
                <a:cs typeface="Arial"/>
              </a:rPr>
              <a:t>Overachievement (&gt;100%): Practices delivering activity beyond the capped 100% targets will not receive additional payments for exceeding these targets.</a:t>
            </a:r>
          </a:p>
          <a:p>
            <a:pPr>
              <a:buAutoNum type="arabicPeriod"/>
            </a:pPr>
            <a:endParaRPr lang="en-GB" dirty="0">
              <a:cs typeface="Arial"/>
            </a:endParaRPr>
          </a:p>
        </p:txBody>
      </p:sp>
      <p:sp>
        <p:nvSpPr>
          <p:cNvPr id="4" name="Slide Number Placeholder 3">
            <a:extLst>
              <a:ext uri="{FF2B5EF4-FFF2-40B4-BE49-F238E27FC236}">
                <a16:creationId xmlns:a16="http://schemas.microsoft.com/office/drawing/2014/main" id="{1C079556-1F30-13D6-34E7-0EC1F15AC49D}"/>
              </a:ext>
            </a:extLst>
          </p:cNvPr>
          <p:cNvSpPr>
            <a:spLocks noGrp="1"/>
          </p:cNvSpPr>
          <p:nvPr>
            <p:ph type="sldNum" sz="quarter" idx="12"/>
          </p:nvPr>
        </p:nvSpPr>
        <p:spPr/>
        <p:txBody>
          <a:bodyPr/>
          <a:lstStyle/>
          <a:p>
            <a:fld id="{507B77E4-D16E-4E80-BECE-B10ACE50DA11}" type="slidenum">
              <a:rPr lang="en-GB" smtClean="0"/>
              <a:pPr/>
              <a:t>45</a:t>
            </a:fld>
            <a:endParaRPr lang="en-GB"/>
          </a:p>
        </p:txBody>
      </p:sp>
    </p:spTree>
    <p:extLst>
      <p:ext uri="{BB962C8B-B14F-4D97-AF65-F5344CB8AC3E}">
        <p14:creationId xmlns:p14="http://schemas.microsoft.com/office/powerpoint/2010/main" val="10757930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6E554-1CAA-1125-BA4E-1E3509E5E7E0}"/>
              </a:ext>
            </a:extLst>
          </p:cNvPr>
          <p:cNvSpPr>
            <a:spLocks noGrp="1"/>
          </p:cNvSpPr>
          <p:nvPr>
            <p:ph type="title"/>
          </p:nvPr>
        </p:nvSpPr>
        <p:spPr/>
        <p:txBody>
          <a:bodyPr/>
          <a:lstStyle/>
          <a:p>
            <a:r>
              <a:rPr lang="en-GB" dirty="0"/>
              <a:t>Part IV</a:t>
            </a:r>
          </a:p>
        </p:txBody>
      </p:sp>
      <p:sp>
        <p:nvSpPr>
          <p:cNvPr id="3" name="Text Placeholder 2">
            <a:extLst>
              <a:ext uri="{FF2B5EF4-FFF2-40B4-BE49-F238E27FC236}">
                <a16:creationId xmlns:a16="http://schemas.microsoft.com/office/drawing/2014/main" id="{191CEC0A-8221-A7A0-12AB-DFBC27256E60}"/>
              </a:ext>
            </a:extLst>
          </p:cNvPr>
          <p:cNvSpPr>
            <a:spLocks noGrp="1"/>
          </p:cNvSpPr>
          <p:nvPr>
            <p:ph type="body" idx="1"/>
          </p:nvPr>
        </p:nvSpPr>
        <p:spPr/>
        <p:txBody>
          <a:bodyPr/>
          <a:lstStyle/>
          <a:p>
            <a:r>
              <a:rPr lang="en-GB" b="1" dirty="0"/>
              <a:t>Questions &amp; Further Supporting Documentation</a:t>
            </a:r>
            <a:endParaRPr lang="en-GB" dirty="0"/>
          </a:p>
        </p:txBody>
      </p:sp>
      <p:sp>
        <p:nvSpPr>
          <p:cNvPr id="4" name="Slide Number Placeholder 3">
            <a:extLst>
              <a:ext uri="{FF2B5EF4-FFF2-40B4-BE49-F238E27FC236}">
                <a16:creationId xmlns:a16="http://schemas.microsoft.com/office/drawing/2014/main" id="{C3BF76CB-D651-D345-2389-BCFCDD7C6909}"/>
              </a:ext>
            </a:extLst>
          </p:cNvPr>
          <p:cNvSpPr>
            <a:spLocks noGrp="1"/>
          </p:cNvSpPr>
          <p:nvPr>
            <p:ph type="sldNum" sz="quarter" idx="12"/>
          </p:nvPr>
        </p:nvSpPr>
        <p:spPr/>
        <p:txBody>
          <a:bodyPr/>
          <a:lstStyle/>
          <a:p>
            <a:fld id="{507B77E4-D16E-4E80-BECE-B10ACE50DA11}" type="slidenum">
              <a:rPr lang="en-GB" smtClean="0"/>
              <a:t>46</a:t>
            </a:fld>
            <a:endParaRPr lang="en-GB"/>
          </a:p>
        </p:txBody>
      </p:sp>
    </p:spTree>
    <p:extLst>
      <p:ext uri="{BB962C8B-B14F-4D97-AF65-F5344CB8AC3E}">
        <p14:creationId xmlns:p14="http://schemas.microsoft.com/office/powerpoint/2010/main" val="23010926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887D3-71B2-841E-A2B0-747723E23431}"/>
              </a:ext>
            </a:extLst>
          </p:cNvPr>
          <p:cNvSpPr>
            <a:spLocks noGrp="1"/>
          </p:cNvSpPr>
          <p:nvPr>
            <p:ph type="title"/>
          </p:nvPr>
        </p:nvSpPr>
        <p:spPr/>
        <p:txBody>
          <a:bodyPr/>
          <a:lstStyle/>
          <a:p>
            <a:r>
              <a:rPr lang="en-GB" dirty="0"/>
              <a:t>Key Document List</a:t>
            </a:r>
          </a:p>
        </p:txBody>
      </p:sp>
      <p:sp>
        <p:nvSpPr>
          <p:cNvPr id="3" name="Content Placeholder 2">
            <a:extLst>
              <a:ext uri="{FF2B5EF4-FFF2-40B4-BE49-F238E27FC236}">
                <a16:creationId xmlns:a16="http://schemas.microsoft.com/office/drawing/2014/main" id="{44990D2F-975E-AF14-D90B-168974B634F1}"/>
              </a:ext>
            </a:extLst>
          </p:cNvPr>
          <p:cNvSpPr>
            <a:spLocks noGrp="1"/>
          </p:cNvSpPr>
          <p:nvPr>
            <p:ph idx="1"/>
          </p:nvPr>
        </p:nvSpPr>
        <p:spPr/>
        <p:txBody>
          <a:bodyPr/>
          <a:lstStyle/>
          <a:p>
            <a:endParaRPr lang="en-GB" dirty="0"/>
          </a:p>
          <a:p>
            <a:r>
              <a:rPr lang="en-GB" dirty="0"/>
              <a:t>LTC LES Service Specification</a:t>
            </a:r>
          </a:p>
          <a:p>
            <a:r>
              <a:rPr lang="en-GB" dirty="0"/>
              <a:t>Technical Guidance covering DQ and BI support*</a:t>
            </a:r>
          </a:p>
          <a:p>
            <a:r>
              <a:rPr lang="en-GB" dirty="0"/>
              <a:t>Domain 1: Implementation submission form*</a:t>
            </a:r>
          </a:p>
          <a:p>
            <a:r>
              <a:rPr lang="en-GB" dirty="0"/>
              <a:t>Domain 3: Holistic MDT submission form*</a:t>
            </a:r>
          </a:p>
          <a:p>
            <a:endParaRPr lang="en-GB" dirty="0"/>
          </a:p>
          <a:p>
            <a:endParaRPr lang="en-GB" dirty="0"/>
          </a:p>
          <a:p>
            <a:r>
              <a:rPr lang="en-GB" dirty="0"/>
              <a:t>*In development</a:t>
            </a:r>
          </a:p>
        </p:txBody>
      </p:sp>
      <p:sp>
        <p:nvSpPr>
          <p:cNvPr id="4" name="Slide Number Placeholder 3">
            <a:extLst>
              <a:ext uri="{FF2B5EF4-FFF2-40B4-BE49-F238E27FC236}">
                <a16:creationId xmlns:a16="http://schemas.microsoft.com/office/drawing/2014/main" id="{A21A3A7A-D1C5-0215-A1FE-DBDD0D6B1441}"/>
              </a:ext>
            </a:extLst>
          </p:cNvPr>
          <p:cNvSpPr>
            <a:spLocks noGrp="1"/>
          </p:cNvSpPr>
          <p:nvPr>
            <p:ph type="sldNum" sz="quarter" idx="12"/>
          </p:nvPr>
        </p:nvSpPr>
        <p:spPr/>
        <p:txBody>
          <a:bodyPr/>
          <a:lstStyle/>
          <a:p>
            <a:fld id="{507B77E4-D16E-4E80-BECE-B10ACE50DA11}" type="slidenum">
              <a:rPr lang="en-GB" smtClean="0"/>
              <a:pPr/>
              <a:t>47</a:t>
            </a:fld>
            <a:endParaRPr lang="en-GB"/>
          </a:p>
        </p:txBody>
      </p:sp>
    </p:spTree>
    <p:extLst>
      <p:ext uri="{BB962C8B-B14F-4D97-AF65-F5344CB8AC3E}">
        <p14:creationId xmlns:p14="http://schemas.microsoft.com/office/powerpoint/2010/main" val="28866222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EDAA9-03A2-54E0-6206-759334BA966C}"/>
              </a:ext>
            </a:extLst>
          </p:cNvPr>
          <p:cNvSpPr>
            <a:spLocks noGrp="1"/>
          </p:cNvSpPr>
          <p:nvPr>
            <p:ph type="title"/>
          </p:nvPr>
        </p:nvSpPr>
        <p:spPr>
          <a:xfrm>
            <a:off x="701040" y="2766218"/>
            <a:ext cx="9358223" cy="1325563"/>
          </a:xfrm>
        </p:spPr>
        <p:txBody>
          <a:bodyPr/>
          <a:lstStyle/>
          <a:p>
            <a:r>
              <a:rPr lang="en-GB" dirty="0"/>
              <a:t>Questions?</a:t>
            </a:r>
          </a:p>
        </p:txBody>
      </p:sp>
      <p:sp>
        <p:nvSpPr>
          <p:cNvPr id="4" name="Slide Number Placeholder 3">
            <a:extLst>
              <a:ext uri="{FF2B5EF4-FFF2-40B4-BE49-F238E27FC236}">
                <a16:creationId xmlns:a16="http://schemas.microsoft.com/office/drawing/2014/main" id="{F1AD1B77-C0F7-FCFB-28FA-219DD1C34AF0}"/>
              </a:ext>
            </a:extLst>
          </p:cNvPr>
          <p:cNvSpPr>
            <a:spLocks noGrp="1"/>
          </p:cNvSpPr>
          <p:nvPr>
            <p:ph type="sldNum" sz="quarter" idx="12"/>
          </p:nvPr>
        </p:nvSpPr>
        <p:spPr/>
        <p:txBody>
          <a:bodyPr/>
          <a:lstStyle/>
          <a:p>
            <a:fld id="{507B77E4-D16E-4E80-BECE-B10ACE50DA11}" type="slidenum">
              <a:rPr lang="en-GB" smtClean="0"/>
              <a:pPr/>
              <a:t>48</a:t>
            </a:fld>
            <a:endParaRPr lang="en-GB"/>
          </a:p>
        </p:txBody>
      </p:sp>
    </p:spTree>
    <p:extLst>
      <p:ext uri="{BB962C8B-B14F-4D97-AF65-F5344CB8AC3E}">
        <p14:creationId xmlns:p14="http://schemas.microsoft.com/office/powerpoint/2010/main" val="374336753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75b2a254-b646-45f5-9cf4-22032bb6e5a6">
      <Terms xmlns="http://schemas.microsoft.com/office/infopath/2007/PartnerControls"/>
    </lcf76f155ced4ddcb4097134ff3c332f>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FB8EC328A08A94C817AF6400907CB67" ma:contentTypeVersion="15" ma:contentTypeDescription="Create a new document." ma:contentTypeScope="" ma:versionID="ab68a8170afb376da9678602b129c8fc">
  <xsd:schema xmlns:xsd="http://www.w3.org/2001/XMLSchema" xmlns:xs="http://www.w3.org/2001/XMLSchema" xmlns:p="http://schemas.microsoft.com/office/2006/metadata/properties" xmlns:ns1="http://schemas.microsoft.com/sharepoint/v3" xmlns:ns2="75b2a254-b646-45f5-9cf4-22032bb6e5a6" xmlns:ns3="909341a7-4b52-40f4-a72a-af0dc00d46c8" targetNamespace="http://schemas.microsoft.com/office/2006/metadata/properties" ma:root="true" ma:fieldsID="eb690f6bad1250fb298c298c4f5d6407" ns1:_="" ns2:_="" ns3:_="">
    <xsd:import namespace="http://schemas.microsoft.com/sharepoint/v3"/>
    <xsd:import namespace="75b2a254-b646-45f5-9cf4-22032bb6e5a6"/>
    <xsd:import namespace="909341a7-4b52-40f4-a72a-af0dc00d46c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1:_ip_UnifiedCompliancePolicyProperties" minOccurs="0"/>
                <xsd:element ref="ns1:_ip_UnifiedCompliancePolicyUIAction"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4" nillable="true" ma:displayName="Unified Compliance Policy Properties" ma:hidden="true" ma:internalName="_ip_UnifiedCompliancePolicyProperties">
      <xsd:simpleType>
        <xsd:restriction base="dms:Note"/>
      </xsd:simpleType>
    </xsd:element>
    <xsd:element name="_ip_UnifiedCompliancePolicyUIAction" ma:index="1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5b2a254-b646-45f5-9cf4-22032bb6e5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09341a7-4b52-40f4-a72a-af0dc00d46c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D570501-24F2-4EB5-A9EC-8D950D364322}">
  <ds:schemaRefs>
    <ds:schemaRef ds:uri="http://schemas.microsoft.com/office/2006/metadata/properties"/>
    <ds:schemaRef ds:uri="http://purl.org/dc/terms/"/>
    <ds:schemaRef ds:uri="909341a7-4b52-40f4-a72a-af0dc00d46c8"/>
    <ds:schemaRef ds:uri="http://schemas.microsoft.com/office/2006/documentManagement/types"/>
    <ds:schemaRef ds:uri="75b2a254-b646-45f5-9cf4-22032bb6e5a6"/>
    <ds:schemaRef ds:uri="http://schemas.microsoft.com/office/infopath/2007/PartnerControls"/>
    <ds:schemaRef ds:uri="http://purl.org/dc/elements/1.1/"/>
    <ds:schemaRef ds:uri="http://schemas.openxmlformats.org/package/2006/metadata/core-properties"/>
    <ds:schemaRef ds:uri="http://schemas.microsoft.com/sharepoint/v3"/>
    <ds:schemaRef ds:uri="http://www.w3.org/XML/1998/namespace"/>
    <ds:schemaRef ds:uri="http://purl.org/dc/dcmitype/"/>
  </ds:schemaRefs>
</ds:datastoreItem>
</file>

<file path=customXml/itemProps2.xml><?xml version="1.0" encoding="utf-8"?>
<ds:datastoreItem xmlns:ds="http://schemas.openxmlformats.org/officeDocument/2006/customXml" ds:itemID="{D4F84D31-06A8-4BAA-85AB-EB79F407CB04}">
  <ds:schemaRefs>
    <ds:schemaRef ds:uri="http://schemas.microsoft.com/sharepoint/v3/contenttype/forms"/>
  </ds:schemaRefs>
</ds:datastoreItem>
</file>

<file path=customXml/itemProps3.xml><?xml version="1.0" encoding="utf-8"?>
<ds:datastoreItem xmlns:ds="http://schemas.openxmlformats.org/officeDocument/2006/customXml" ds:itemID="{AEC8D7DC-2FBE-407C-BF77-91807554C3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5b2a254-b646-45f5-9cf4-22032bb6e5a6"/>
    <ds:schemaRef ds:uri="909341a7-4b52-40f4-a72a-af0dc00d46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otalTime>427</TotalTime>
  <Words>1913</Words>
  <Application>Microsoft Office PowerPoint</Application>
  <PresentationFormat>Widescreen</PresentationFormat>
  <Paragraphs>365</Paragraphs>
  <Slides>48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48</vt:i4>
      </vt:variant>
    </vt:vector>
  </HeadingPairs>
  <TitlesOfParts>
    <vt:vector size="53" baseType="lpstr">
      <vt:lpstr>Arial</vt:lpstr>
      <vt:lpstr>Calibri</vt:lpstr>
      <vt:lpstr>Daytona Light</vt:lpstr>
      <vt:lpstr>Times New Roman</vt:lpstr>
      <vt:lpstr>1_Office Theme</vt:lpstr>
      <vt:lpstr>PowerPoint Presentation</vt:lpstr>
      <vt:lpstr>Contents of Session</vt:lpstr>
      <vt:lpstr>Part I </vt:lpstr>
      <vt:lpstr>Intentions:</vt:lpstr>
      <vt:lpstr>Learning from GPQC 24/25</vt:lpstr>
      <vt:lpstr>Clinical Areas of Focus</vt:lpstr>
      <vt:lpstr>Delivery Structure</vt:lpstr>
      <vt:lpstr>Activity and Resource Structure</vt:lpstr>
      <vt:lpstr>Choice of Long Term Conditions</vt:lpstr>
      <vt:lpstr>Part II</vt:lpstr>
      <vt:lpstr>LES Delivery Outline</vt:lpstr>
      <vt:lpstr>Domain 1(35%): Implementation</vt:lpstr>
      <vt:lpstr>Domain 2 (53%): Holistic Health Assessments</vt:lpstr>
      <vt:lpstr>Stage 1: Cohort Identification: Clinical Case Finding</vt:lpstr>
      <vt:lpstr>Stage 1: Cohort Identification: CCF Search List</vt:lpstr>
      <vt:lpstr>Stage 1: Cohort Identification: Aristotle</vt:lpstr>
      <vt:lpstr>Stage 1: Cohort Identification: Aristotle</vt:lpstr>
      <vt:lpstr>Stage 1: Cohort Identification: Aristotle</vt:lpstr>
      <vt:lpstr>Stage 1: Cohort Identification: Aristotle</vt:lpstr>
      <vt:lpstr>Stage 1: Cohort Import into EMIS Web</vt:lpstr>
      <vt:lpstr>Stage 1: Cohort Identification: Aristotle</vt:lpstr>
      <vt:lpstr>Stage 2: Cohort Labelling</vt:lpstr>
      <vt:lpstr>Stage 2: Cohort Labelling: CCF</vt:lpstr>
      <vt:lpstr>Stage 2: Cohort Labelling: CCF</vt:lpstr>
      <vt:lpstr>Stage 3: Holistic Health Assessment (HHA)</vt:lpstr>
      <vt:lpstr>Stage 3: Holistic Health Assessment (HHA)</vt:lpstr>
      <vt:lpstr>Stage 3: Holistic Health Assessment (HHA)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Stage 4: Actioning Outcomes</vt:lpstr>
      <vt:lpstr>Domain 3(12%): Holistic MDT</vt:lpstr>
      <vt:lpstr>Domain 3(12%): Holistic MDT</vt:lpstr>
      <vt:lpstr>Domain 3(12%): Holistic MDT</vt:lpstr>
      <vt:lpstr>Domain 3(12%): Holistic MDT</vt:lpstr>
      <vt:lpstr>Part III</vt:lpstr>
      <vt:lpstr>Domain 1 (35%): Implementation</vt:lpstr>
      <vt:lpstr>Domain 2(53%): Holistic Health Assessments</vt:lpstr>
      <vt:lpstr>Domain 3(12%): Holistic MDT</vt:lpstr>
      <vt:lpstr>Payment Schedule</vt:lpstr>
      <vt:lpstr>Part IV</vt:lpstr>
      <vt:lpstr>Key Document List</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MILES, John (NHS LANCASHIRE AND SOUTH CUMBRIA ICB - 02M)</dc:creator>
  <cp:lastModifiedBy>BRITTON, Mark (NHS LANCASHIRE AND SOUTH CUMBRIA ICB - 02M)</cp:lastModifiedBy>
  <cp:revision>48</cp:revision>
  <dcterms:created xsi:type="dcterms:W3CDTF">2025-02-13T10:42:52Z</dcterms:created>
  <dcterms:modified xsi:type="dcterms:W3CDTF">2025-02-20T11:30:20Z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0x0101006FB8EC328A08A94C817AF6400907CB67</vt:lpwstr>
  </property>
  <property fmtid="{D5CDD505-2E9C-101B-9397-08002B2CF9AE}" pid="3" name="MediaServiceImageTags">
    <vt:lpwstr/>
  </property>
</Properties>
</file>