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11585" r:id="rId3"/>
    <p:sldId id="11590" r:id="rId4"/>
    <p:sldId id="11599" r:id="rId5"/>
    <p:sldId id="11600" r:id="rId6"/>
    <p:sldId id="11573" r:id="rId7"/>
    <p:sldId id="11581" r:id="rId8"/>
    <p:sldId id="11587" r:id="rId9"/>
    <p:sldId id="11601" r:id="rId10"/>
    <p:sldId id="11580" r:id="rId11"/>
    <p:sldId id="11589" r:id="rId12"/>
    <p:sldId id="11591" r:id="rId13"/>
    <p:sldId id="11594" r:id="rId14"/>
    <p:sldId id="11588" r:id="rId15"/>
    <p:sldId id="11596" r:id="rId16"/>
    <p:sldId id="11597" r:id="rId17"/>
    <p:sldId id="11598" r:id="rId18"/>
    <p:sldId id="11592" r:id="rId19"/>
    <p:sldId id="11593" r:id="rId20"/>
    <p:sldId id="26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447" autoAdjust="0"/>
  </p:normalViewPr>
  <p:slideViewPr>
    <p:cSldViewPr snapToGrid="0">
      <p:cViewPr varScale="1">
        <p:scale>
          <a:sx n="51" d="100"/>
          <a:sy n="51" d="100"/>
        </p:scale>
        <p:origin x="125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15DD3B-4336-412A-9C42-E90C79D3146A}" type="doc">
      <dgm:prSet loTypeId="urn:microsoft.com/office/officeart/2005/8/layout/cycle8" loCatId="cycle" qsTypeId="urn:microsoft.com/office/officeart/2005/8/quickstyle/3d2" qsCatId="3D" csTypeId="urn:microsoft.com/office/officeart/2005/8/colors/colorful4" csCatId="colorful" phldr="1"/>
      <dgm:spPr/>
    </dgm:pt>
    <dgm:pt modelId="{84297507-2527-48B6-A9DE-719C258654E6}">
      <dgm:prSet phldrT="[Text]" custT="1"/>
      <dgm:spPr/>
      <dgm:t>
        <a:bodyPr/>
        <a:lstStyle/>
        <a:p>
          <a:r>
            <a:rPr lang="en-GB" sz="1800" b="1" dirty="0">
              <a:effectLst>
                <a:outerShdw blurRad="38100" dist="38100" dir="2700000" algn="tl">
                  <a:srgbClr val="000000">
                    <a:alpha val="43137"/>
                  </a:srgbClr>
                </a:outerShdw>
              </a:effectLst>
            </a:rPr>
            <a:t>ICB (Commissioner)</a:t>
          </a:r>
        </a:p>
      </dgm:t>
    </dgm:pt>
    <dgm:pt modelId="{A13645E3-1009-4DB2-8E25-B3D2E1FFD366}" type="parTrans" cxnId="{B711F3DB-C1D5-4BC1-9AE5-230B2766A993}">
      <dgm:prSet/>
      <dgm:spPr/>
      <dgm:t>
        <a:bodyPr/>
        <a:lstStyle/>
        <a:p>
          <a:endParaRPr lang="en-GB"/>
        </a:p>
      </dgm:t>
    </dgm:pt>
    <dgm:pt modelId="{2E6480DB-B74E-410F-A195-DBDEFF47E2F1}" type="sibTrans" cxnId="{B711F3DB-C1D5-4BC1-9AE5-230B2766A993}">
      <dgm:prSet/>
      <dgm:spPr/>
      <dgm:t>
        <a:bodyPr/>
        <a:lstStyle/>
        <a:p>
          <a:endParaRPr lang="en-GB"/>
        </a:p>
      </dgm:t>
    </dgm:pt>
    <dgm:pt modelId="{F3179D38-990D-4515-9F21-96F7DCB31FBB}">
      <dgm:prSet phldrT="[Text]" custT="1"/>
      <dgm:spPr/>
      <dgm:t>
        <a:bodyPr/>
        <a:lstStyle/>
        <a:p>
          <a:r>
            <a:rPr lang="en-GB" sz="1800" b="1" dirty="0">
              <a:effectLst>
                <a:outerShdw blurRad="38100" dist="38100" dir="2700000" algn="tl">
                  <a:srgbClr val="000000">
                    <a:alpha val="43137"/>
                  </a:srgbClr>
                </a:outerShdw>
              </a:effectLst>
            </a:rPr>
            <a:t>Place (Delivery)</a:t>
          </a:r>
        </a:p>
      </dgm:t>
    </dgm:pt>
    <dgm:pt modelId="{46440C12-CB23-492F-BA96-0186491439F3}" type="parTrans" cxnId="{67E74BD2-6995-4F01-9375-ED2FCA0C0BB1}">
      <dgm:prSet/>
      <dgm:spPr/>
      <dgm:t>
        <a:bodyPr/>
        <a:lstStyle/>
        <a:p>
          <a:endParaRPr lang="en-GB"/>
        </a:p>
      </dgm:t>
    </dgm:pt>
    <dgm:pt modelId="{EDE50C87-C51F-4A05-970D-37CBDEE0E29F}" type="sibTrans" cxnId="{67E74BD2-6995-4F01-9375-ED2FCA0C0BB1}">
      <dgm:prSet/>
      <dgm:spPr/>
      <dgm:t>
        <a:bodyPr/>
        <a:lstStyle/>
        <a:p>
          <a:endParaRPr lang="en-GB"/>
        </a:p>
      </dgm:t>
    </dgm:pt>
    <dgm:pt modelId="{1649EF56-C09A-4164-B475-DF898148C34B}">
      <dgm:prSet phldrT="[Text]" custT="1"/>
      <dgm:spPr/>
      <dgm:t>
        <a:bodyPr/>
        <a:lstStyle/>
        <a:p>
          <a:r>
            <a:rPr lang="en-GB" sz="1800" b="1" dirty="0">
              <a:effectLst>
                <a:outerShdw blurRad="38100" dist="38100" dir="2700000" algn="tl">
                  <a:srgbClr val="000000">
                    <a:alpha val="43137"/>
                  </a:srgbClr>
                </a:outerShdw>
              </a:effectLst>
            </a:rPr>
            <a:t>Provider (Services)</a:t>
          </a:r>
        </a:p>
      </dgm:t>
    </dgm:pt>
    <dgm:pt modelId="{9E2FD662-8822-4BD9-913C-FFB98C2FF7F1}" type="parTrans" cxnId="{8867A87B-0BA0-457B-8B8B-7A63601F328B}">
      <dgm:prSet/>
      <dgm:spPr/>
      <dgm:t>
        <a:bodyPr/>
        <a:lstStyle/>
        <a:p>
          <a:endParaRPr lang="en-GB"/>
        </a:p>
      </dgm:t>
    </dgm:pt>
    <dgm:pt modelId="{FB8BF4F6-3734-4563-B188-AEBC982B83AD}" type="sibTrans" cxnId="{8867A87B-0BA0-457B-8B8B-7A63601F328B}">
      <dgm:prSet/>
      <dgm:spPr/>
      <dgm:t>
        <a:bodyPr/>
        <a:lstStyle/>
        <a:p>
          <a:endParaRPr lang="en-GB"/>
        </a:p>
      </dgm:t>
    </dgm:pt>
    <dgm:pt modelId="{A60BBFEE-0A63-42F5-B72F-73911ABB45F3}" type="pres">
      <dgm:prSet presAssocID="{8615DD3B-4336-412A-9C42-E90C79D3146A}" presName="compositeShape" presStyleCnt="0">
        <dgm:presLayoutVars>
          <dgm:chMax val="7"/>
          <dgm:dir/>
          <dgm:resizeHandles val="exact"/>
        </dgm:presLayoutVars>
      </dgm:prSet>
      <dgm:spPr/>
    </dgm:pt>
    <dgm:pt modelId="{A41B5285-147D-4065-BD6E-8C54C7C8F86D}" type="pres">
      <dgm:prSet presAssocID="{8615DD3B-4336-412A-9C42-E90C79D3146A}" presName="wedge1" presStyleLbl="node1" presStyleIdx="0" presStyleCnt="3"/>
      <dgm:spPr/>
    </dgm:pt>
    <dgm:pt modelId="{959F3123-AB23-4582-984A-EFE5CBCCFA24}" type="pres">
      <dgm:prSet presAssocID="{8615DD3B-4336-412A-9C42-E90C79D3146A}" presName="dummy1a" presStyleCnt="0"/>
      <dgm:spPr/>
    </dgm:pt>
    <dgm:pt modelId="{3ABD2E7C-EF82-4282-8C5A-F9A6EF1D21AE}" type="pres">
      <dgm:prSet presAssocID="{8615DD3B-4336-412A-9C42-E90C79D3146A}" presName="dummy1b" presStyleCnt="0"/>
      <dgm:spPr/>
    </dgm:pt>
    <dgm:pt modelId="{77658A11-B86A-41ED-B220-BA2CA2BFD821}" type="pres">
      <dgm:prSet presAssocID="{8615DD3B-4336-412A-9C42-E90C79D3146A}" presName="wedge1Tx" presStyleLbl="node1" presStyleIdx="0" presStyleCnt="3">
        <dgm:presLayoutVars>
          <dgm:chMax val="0"/>
          <dgm:chPref val="0"/>
          <dgm:bulletEnabled val="1"/>
        </dgm:presLayoutVars>
      </dgm:prSet>
      <dgm:spPr/>
    </dgm:pt>
    <dgm:pt modelId="{77259D40-3844-433D-A914-AB19E952AFDB}" type="pres">
      <dgm:prSet presAssocID="{8615DD3B-4336-412A-9C42-E90C79D3146A}" presName="wedge2" presStyleLbl="node1" presStyleIdx="1" presStyleCnt="3"/>
      <dgm:spPr/>
    </dgm:pt>
    <dgm:pt modelId="{E074446E-A528-4DED-B674-75313732508C}" type="pres">
      <dgm:prSet presAssocID="{8615DD3B-4336-412A-9C42-E90C79D3146A}" presName="dummy2a" presStyleCnt="0"/>
      <dgm:spPr/>
    </dgm:pt>
    <dgm:pt modelId="{9770FE23-C3D3-43F9-B590-668E7CBA3229}" type="pres">
      <dgm:prSet presAssocID="{8615DD3B-4336-412A-9C42-E90C79D3146A}" presName="dummy2b" presStyleCnt="0"/>
      <dgm:spPr/>
    </dgm:pt>
    <dgm:pt modelId="{42915774-32B7-4317-9328-01CCAB21F62A}" type="pres">
      <dgm:prSet presAssocID="{8615DD3B-4336-412A-9C42-E90C79D3146A}" presName="wedge2Tx" presStyleLbl="node1" presStyleIdx="1" presStyleCnt="3">
        <dgm:presLayoutVars>
          <dgm:chMax val="0"/>
          <dgm:chPref val="0"/>
          <dgm:bulletEnabled val="1"/>
        </dgm:presLayoutVars>
      </dgm:prSet>
      <dgm:spPr/>
    </dgm:pt>
    <dgm:pt modelId="{3480DAE6-C2F9-484C-9B02-7AE525DEB83C}" type="pres">
      <dgm:prSet presAssocID="{8615DD3B-4336-412A-9C42-E90C79D3146A}" presName="wedge3" presStyleLbl="node1" presStyleIdx="2" presStyleCnt="3"/>
      <dgm:spPr/>
    </dgm:pt>
    <dgm:pt modelId="{56F6F6DE-FAC1-403F-9533-54CD76373701}" type="pres">
      <dgm:prSet presAssocID="{8615DD3B-4336-412A-9C42-E90C79D3146A}" presName="dummy3a" presStyleCnt="0"/>
      <dgm:spPr/>
    </dgm:pt>
    <dgm:pt modelId="{624CFB5C-FA8C-4F54-8A7B-ABA14464F48E}" type="pres">
      <dgm:prSet presAssocID="{8615DD3B-4336-412A-9C42-E90C79D3146A}" presName="dummy3b" presStyleCnt="0"/>
      <dgm:spPr/>
    </dgm:pt>
    <dgm:pt modelId="{4991E461-BC65-4A44-ACDE-D2E926736B65}" type="pres">
      <dgm:prSet presAssocID="{8615DD3B-4336-412A-9C42-E90C79D3146A}" presName="wedge3Tx" presStyleLbl="node1" presStyleIdx="2" presStyleCnt="3">
        <dgm:presLayoutVars>
          <dgm:chMax val="0"/>
          <dgm:chPref val="0"/>
          <dgm:bulletEnabled val="1"/>
        </dgm:presLayoutVars>
      </dgm:prSet>
      <dgm:spPr/>
    </dgm:pt>
    <dgm:pt modelId="{3B6B5F54-82FB-4A6B-8726-E991711B4C05}" type="pres">
      <dgm:prSet presAssocID="{2E6480DB-B74E-410F-A195-DBDEFF47E2F1}" presName="arrowWedge1" presStyleLbl="fgSibTrans2D1" presStyleIdx="0" presStyleCnt="3"/>
      <dgm:spPr/>
    </dgm:pt>
    <dgm:pt modelId="{B24F533C-B33D-4BFF-8DA7-7E318BAB7BD2}" type="pres">
      <dgm:prSet presAssocID="{EDE50C87-C51F-4A05-970D-37CBDEE0E29F}" presName="arrowWedge2" presStyleLbl="fgSibTrans2D1" presStyleIdx="1" presStyleCnt="3"/>
      <dgm:spPr/>
    </dgm:pt>
    <dgm:pt modelId="{17A098E3-D6C5-44EC-90B4-BA01DB711BB9}" type="pres">
      <dgm:prSet presAssocID="{FB8BF4F6-3734-4563-B188-AEBC982B83AD}" presName="arrowWedge3" presStyleLbl="fgSibTrans2D1" presStyleIdx="2" presStyleCnt="3"/>
      <dgm:spPr/>
    </dgm:pt>
  </dgm:ptLst>
  <dgm:cxnLst>
    <dgm:cxn modelId="{82F2D80D-573F-4EF3-A711-F45875DC41E4}" type="presOf" srcId="{84297507-2527-48B6-A9DE-719C258654E6}" destId="{A41B5285-147D-4065-BD6E-8C54C7C8F86D}" srcOrd="0" destOrd="0" presId="urn:microsoft.com/office/officeart/2005/8/layout/cycle8"/>
    <dgm:cxn modelId="{B9628617-C0D4-44ED-904F-035546D13146}" type="presOf" srcId="{84297507-2527-48B6-A9DE-719C258654E6}" destId="{77658A11-B86A-41ED-B220-BA2CA2BFD821}" srcOrd="1" destOrd="0" presId="urn:microsoft.com/office/officeart/2005/8/layout/cycle8"/>
    <dgm:cxn modelId="{73401757-7AE9-48F0-A357-E8D9ED9DF669}" type="presOf" srcId="{F3179D38-990D-4515-9F21-96F7DCB31FBB}" destId="{77259D40-3844-433D-A914-AB19E952AFDB}" srcOrd="0" destOrd="0" presId="urn:microsoft.com/office/officeart/2005/8/layout/cycle8"/>
    <dgm:cxn modelId="{8867A87B-0BA0-457B-8B8B-7A63601F328B}" srcId="{8615DD3B-4336-412A-9C42-E90C79D3146A}" destId="{1649EF56-C09A-4164-B475-DF898148C34B}" srcOrd="2" destOrd="0" parTransId="{9E2FD662-8822-4BD9-913C-FFB98C2FF7F1}" sibTransId="{FB8BF4F6-3734-4563-B188-AEBC982B83AD}"/>
    <dgm:cxn modelId="{7B139B7C-42C5-4F82-8692-E124A59D1FBD}" type="presOf" srcId="{F3179D38-990D-4515-9F21-96F7DCB31FBB}" destId="{42915774-32B7-4317-9328-01CCAB21F62A}" srcOrd="1" destOrd="0" presId="urn:microsoft.com/office/officeart/2005/8/layout/cycle8"/>
    <dgm:cxn modelId="{F63EB686-B92C-4804-8CBA-DFDF3A0F35B9}" type="presOf" srcId="{1649EF56-C09A-4164-B475-DF898148C34B}" destId="{3480DAE6-C2F9-484C-9B02-7AE525DEB83C}" srcOrd="0" destOrd="0" presId="urn:microsoft.com/office/officeart/2005/8/layout/cycle8"/>
    <dgm:cxn modelId="{05C82AC1-FFE1-4669-B7A1-5FD08F92730F}" type="presOf" srcId="{1649EF56-C09A-4164-B475-DF898148C34B}" destId="{4991E461-BC65-4A44-ACDE-D2E926736B65}" srcOrd="1" destOrd="0" presId="urn:microsoft.com/office/officeart/2005/8/layout/cycle8"/>
    <dgm:cxn modelId="{67E74BD2-6995-4F01-9375-ED2FCA0C0BB1}" srcId="{8615DD3B-4336-412A-9C42-E90C79D3146A}" destId="{F3179D38-990D-4515-9F21-96F7DCB31FBB}" srcOrd="1" destOrd="0" parTransId="{46440C12-CB23-492F-BA96-0186491439F3}" sibTransId="{EDE50C87-C51F-4A05-970D-37CBDEE0E29F}"/>
    <dgm:cxn modelId="{B711F3DB-C1D5-4BC1-9AE5-230B2766A993}" srcId="{8615DD3B-4336-412A-9C42-E90C79D3146A}" destId="{84297507-2527-48B6-A9DE-719C258654E6}" srcOrd="0" destOrd="0" parTransId="{A13645E3-1009-4DB2-8E25-B3D2E1FFD366}" sibTransId="{2E6480DB-B74E-410F-A195-DBDEFF47E2F1}"/>
    <dgm:cxn modelId="{272CA5EA-E68F-4E71-8A92-614A1BDB758A}" type="presOf" srcId="{8615DD3B-4336-412A-9C42-E90C79D3146A}" destId="{A60BBFEE-0A63-42F5-B72F-73911ABB45F3}" srcOrd="0" destOrd="0" presId="urn:microsoft.com/office/officeart/2005/8/layout/cycle8"/>
    <dgm:cxn modelId="{6529582A-E2FC-40CF-8188-5DE5140EB5F7}" type="presParOf" srcId="{A60BBFEE-0A63-42F5-B72F-73911ABB45F3}" destId="{A41B5285-147D-4065-BD6E-8C54C7C8F86D}" srcOrd="0" destOrd="0" presId="urn:microsoft.com/office/officeart/2005/8/layout/cycle8"/>
    <dgm:cxn modelId="{8FB19D97-74E3-4F7F-AA3F-CA2C7214D257}" type="presParOf" srcId="{A60BBFEE-0A63-42F5-B72F-73911ABB45F3}" destId="{959F3123-AB23-4582-984A-EFE5CBCCFA24}" srcOrd="1" destOrd="0" presId="urn:microsoft.com/office/officeart/2005/8/layout/cycle8"/>
    <dgm:cxn modelId="{2634E0DF-BFFC-4477-876D-D6FB97A64BFA}" type="presParOf" srcId="{A60BBFEE-0A63-42F5-B72F-73911ABB45F3}" destId="{3ABD2E7C-EF82-4282-8C5A-F9A6EF1D21AE}" srcOrd="2" destOrd="0" presId="urn:microsoft.com/office/officeart/2005/8/layout/cycle8"/>
    <dgm:cxn modelId="{D56EBBAF-382F-44F4-97BA-E80FE494F489}" type="presParOf" srcId="{A60BBFEE-0A63-42F5-B72F-73911ABB45F3}" destId="{77658A11-B86A-41ED-B220-BA2CA2BFD821}" srcOrd="3" destOrd="0" presId="urn:microsoft.com/office/officeart/2005/8/layout/cycle8"/>
    <dgm:cxn modelId="{E8ED5BB3-D414-4C90-9E3F-F0A9A6730B77}" type="presParOf" srcId="{A60BBFEE-0A63-42F5-B72F-73911ABB45F3}" destId="{77259D40-3844-433D-A914-AB19E952AFDB}" srcOrd="4" destOrd="0" presId="urn:microsoft.com/office/officeart/2005/8/layout/cycle8"/>
    <dgm:cxn modelId="{81751B4A-7432-42FC-91FD-4980A13F77EF}" type="presParOf" srcId="{A60BBFEE-0A63-42F5-B72F-73911ABB45F3}" destId="{E074446E-A528-4DED-B674-75313732508C}" srcOrd="5" destOrd="0" presId="urn:microsoft.com/office/officeart/2005/8/layout/cycle8"/>
    <dgm:cxn modelId="{C52B38BC-16BF-437B-A85B-452C326C3192}" type="presParOf" srcId="{A60BBFEE-0A63-42F5-B72F-73911ABB45F3}" destId="{9770FE23-C3D3-43F9-B590-668E7CBA3229}" srcOrd="6" destOrd="0" presId="urn:microsoft.com/office/officeart/2005/8/layout/cycle8"/>
    <dgm:cxn modelId="{6842FE3F-6F55-4BC6-956D-D6754170BCB4}" type="presParOf" srcId="{A60BBFEE-0A63-42F5-B72F-73911ABB45F3}" destId="{42915774-32B7-4317-9328-01CCAB21F62A}" srcOrd="7" destOrd="0" presId="urn:microsoft.com/office/officeart/2005/8/layout/cycle8"/>
    <dgm:cxn modelId="{23053D33-26FC-41AB-A3C4-42E9D883BE2A}" type="presParOf" srcId="{A60BBFEE-0A63-42F5-B72F-73911ABB45F3}" destId="{3480DAE6-C2F9-484C-9B02-7AE525DEB83C}" srcOrd="8" destOrd="0" presId="urn:microsoft.com/office/officeart/2005/8/layout/cycle8"/>
    <dgm:cxn modelId="{9E6D63D8-2043-4273-B5F7-523C3D7E9013}" type="presParOf" srcId="{A60BBFEE-0A63-42F5-B72F-73911ABB45F3}" destId="{56F6F6DE-FAC1-403F-9533-54CD76373701}" srcOrd="9" destOrd="0" presId="urn:microsoft.com/office/officeart/2005/8/layout/cycle8"/>
    <dgm:cxn modelId="{91493208-F287-4F47-91B9-4958F0CC241F}" type="presParOf" srcId="{A60BBFEE-0A63-42F5-B72F-73911ABB45F3}" destId="{624CFB5C-FA8C-4F54-8A7B-ABA14464F48E}" srcOrd="10" destOrd="0" presId="urn:microsoft.com/office/officeart/2005/8/layout/cycle8"/>
    <dgm:cxn modelId="{930A65B4-D23A-45E8-AB82-78D9638305D6}" type="presParOf" srcId="{A60BBFEE-0A63-42F5-B72F-73911ABB45F3}" destId="{4991E461-BC65-4A44-ACDE-D2E926736B65}" srcOrd="11" destOrd="0" presId="urn:microsoft.com/office/officeart/2005/8/layout/cycle8"/>
    <dgm:cxn modelId="{B86E7107-71B5-4EDA-AA15-9C89CF8AE3C9}" type="presParOf" srcId="{A60BBFEE-0A63-42F5-B72F-73911ABB45F3}" destId="{3B6B5F54-82FB-4A6B-8726-E991711B4C05}" srcOrd="12" destOrd="0" presId="urn:microsoft.com/office/officeart/2005/8/layout/cycle8"/>
    <dgm:cxn modelId="{9531EAC7-3FC2-4EF4-8878-4A907ED4A8F0}" type="presParOf" srcId="{A60BBFEE-0A63-42F5-B72F-73911ABB45F3}" destId="{B24F533C-B33D-4BFF-8DA7-7E318BAB7BD2}" srcOrd="13" destOrd="0" presId="urn:microsoft.com/office/officeart/2005/8/layout/cycle8"/>
    <dgm:cxn modelId="{9A57028F-F782-4875-9680-719818ADB559}" type="presParOf" srcId="{A60BBFEE-0A63-42F5-B72F-73911ABB45F3}" destId="{17A098E3-D6C5-44EC-90B4-BA01DB711BB9}" srcOrd="1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A94716-16E5-432D-8CEC-A11DCE59FEC7}" type="doc">
      <dgm:prSet loTypeId="urn:microsoft.com/office/officeart/2005/8/layout/chevron1" loCatId="process" qsTypeId="urn:microsoft.com/office/officeart/2005/8/quickstyle/simple1" qsCatId="simple" csTypeId="urn:microsoft.com/office/officeart/2005/8/colors/accent1_2" csCatId="accent1" phldr="1"/>
      <dgm:spPr/>
    </dgm:pt>
    <dgm:pt modelId="{8C11D0A9-8A76-4D44-8A31-2857DB770AE9}">
      <dgm:prSet phldrT="[Text]" custT="1"/>
      <dgm:spPr/>
      <dgm:t>
        <a:bodyPr/>
        <a:lstStyle/>
        <a:p>
          <a:r>
            <a:rPr lang="en-GB" sz="1400" b="1" dirty="0"/>
            <a:t>Phase 1: </a:t>
          </a:r>
          <a:r>
            <a:rPr lang="en-GB" sz="1400" dirty="0"/>
            <a:t>Foundations and integrated practice</a:t>
          </a:r>
        </a:p>
      </dgm:t>
    </dgm:pt>
    <dgm:pt modelId="{3C2574BA-C323-4719-9E7D-AD1443C52ABC}" type="parTrans" cxnId="{8DC196B0-D8D5-4116-B9EC-425BFAD2D9FD}">
      <dgm:prSet/>
      <dgm:spPr/>
      <dgm:t>
        <a:bodyPr/>
        <a:lstStyle/>
        <a:p>
          <a:endParaRPr lang="en-GB"/>
        </a:p>
      </dgm:t>
    </dgm:pt>
    <dgm:pt modelId="{EA816C2D-F3CD-403A-BF5D-55B24081CB17}" type="sibTrans" cxnId="{8DC196B0-D8D5-4116-B9EC-425BFAD2D9FD}">
      <dgm:prSet/>
      <dgm:spPr/>
      <dgm:t>
        <a:bodyPr/>
        <a:lstStyle/>
        <a:p>
          <a:endParaRPr lang="en-GB"/>
        </a:p>
      </dgm:t>
    </dgm:pt>
    <dgm:pt modelId="{61981976-3750-4A76-A0AA-AE51487E860C}">
      <dgm:prSet phldrT="[Text]" custT="1"/>
      <dgm:spPr/>
      <dgm:t>
        <a:bodyPr/>
        <a:lstStyle/>
        <a:p>
          <a:r>
            <a:rPr lang="en-GB" sz="1400" b="1" dirty="0"/>
            <a:t>Phase 2: </a:t>
          </a:r>
          <a:r>
            <a:rPr lang="en-GB" sz="1400" dirty="0"/>
            <a:t>Population Health Management (PHM) with supporting infrastructure</a:t>
          </a:r>
        </a:p>
      </dgm:t>
    </dgm:pt>
    <dgm:pt modelId="{C2D1A62D-D641-4A48-8521-43B5755E4BBB}" type="parTrans" cxnId="{807EB71C-6870-4583-A8EF-E6ABBE68F3C2}">
      <dgm:prSet/>
      <dgm:spPr/>
      <dgm:t>
        <a:bodyPr/>
        <a:lstStyle/>
        <a:p>
          <a:endParaRPr lang="en-GB"/>
        </a:p>
      </dgm:t>
    </dgm:pt>
    <dgm:pt modelId="{3B8371CD-836D-4E2C-A7CB-229928ABEABD}" type="sibTrans" cxnId="{807EB71C-6870-4583-A8EF-E6ABBE68F3C2}">
      <dgm:prSet/>
      <dgm:spPr/>
      <dgm:t>
        <a:bodyPr/>
        <a:lstStyle/>
        <a:p>
          <a:endParaRPr lang="en-GB"/>
        </a:p>
      </dgm:t>
    </dgm:pt>
    <dgm:pt modelId="{F32E2FD7-F3C4-4679-9828-07B48EB88C5C}">
      <dgm:prSet phldrT="[Text]" custT="1"/>
      <dgm:spPr/>
      <dgm:t>
        <a:bodyPr/>
        <a:lstStyle/>
        <a:p>
          <a:r>
            <a:rPr lang="en-GB" sz="1400" b="1" dirty="0"/>
            <a:t>Phase 3</a:t>
          </a:r>
          <a:r>
            <a:rPr lang="en-GB" sz="1400" dirty="0"/>
            <a:t>: Integrated and intelligence led practice</a:t>
          </a:r>
        </a:p>
      </dgm:t>
    </dgm:pt>
    <dgm:pt modelId="{AA666BA4-FB39-4B0B-91AC-DB602CD2D464}" type="parTrans" cxnId="{1732AB15-B343-41B4-9F1A-8D6AAA39619A}">
      <dgm:prSet/>
      <dgm:spPr/>
      <dgm:t>
        <a:bodyPr/>
        <a:lstStyle/>
        <a:p>
          <a:endParaRPr lang="en-GB"/>
        </a:p>
      </dgm:t>
    </dgm:pt>
    <dgm:pt modelId="{CB69BAC4-4FD0-4E26-843B-A85530F86D75}" type="sibTrans" cxnId="{1732AB15-B343-41B4-9F1A-8D6AAA39619A}">
      <dgm:prSet/>
      <dgm:spPr/>
      <dgm:t>
        <a:bodyPr/>
        <a:lstStyle/>
        <a:p>
          <a:endParaRPr lang="en-GB"/>
        </a:p>
      </dgm:t>
    </dgm:pt>
    <dgm:pt modelId="{61FFFA7A-36CD-44DD-A47D-8581004D7EDD}">
      <dgm:prSet phldrT="[Text]" custT="1"/>
      <dgm:spPr/>
      <dgm:t>
        <a:bodyPr/>
        <a:lstStyle/>
        <a:p>
          <a:r>
            <a:rPr lang="en-GB" sz="1400" b="1" dirty="0"/>
            <a:t>Phase 4: </a:t>
          </a:r>
          <a:r>
            <a:rPr lang="en-GB" sz="1400" dirty="0"/>
            <a:t>Full delegation for neighbourhood delivery of the LSC core 5 principles </a:t>
          </a:r>
        </a:p>
      </dgm:t>
    </dgm:pt>
    <dgm:pt modelId="{5D97F807-D65C-4590-B4AD-7C1B9D8DB1D5}" type="parTrans" cxnId="{D8ED9816-6072-49B5-97DF-E8EF24EAE44C}">
      <dgm:prSet/>
      <dgm:spPr/>
      <dgm:t>
        <a:bodyPr/>
        <a:lstStyle/>
        <a:p>
          <a:endParaRPr lang="en-GB"/>
        </a:p>
      </dgm:t>
    </dgm:pt>
    <dgm:pt modelId="{DC5893B3-3E18-466A-8C21-1B36F9D9E8A9}" type="sibTrans" cxnId="{D8ED9816-6072-49B5-97DF-E8EF24EAE44C}">
      <dgm:prSet/>
      <dgm:spPr/>
      <dgm:t>
        <a:bodyPr/>
        <a:lstStyle/>
        <a:p>
          <a:endParaRPr lang="en-GB"/>
        </a:p>
      </dgm:t>
    </dgm:pt>
    <dgm:pt modelId="{0EEA2F0E-5B32-4B1D-A05F-8A51F9ED92FC}" type="pres">
      <dgm:prSet presAssocID="{E2A94716-16E5-432D-8CEC-A11DCE59FEC7}" presName="Name0" presStyleCnt="0">
        <dgm:presLayoutVars>
          <dgm:dir/>
          <dgm:animLvl val="lvl"/>
          <dgm:resizeHandles val="exact"/>
        </dgm:presLayoutVars>
      </dgm:prSet>
      <dgm:spPr/>
    </dgm:pt>
    <dgm:pt modelId="{40075550-C01B-46A0-B20E-B069039EE7FF}" type="pres">
      <dgm:prSet presAssocID="{8C11D0A9-8A76-4D44-8A31-2857DB770AE9}" presName="parTxOnly" presStyleLbl="node1" presStyleIdx="0" presStyleCnt="4">
        <dgm:presLayoutVars>
          <dgm:chMax val="0"/>
          <dgm:chPref val="0"/>
          <dgm:bulletEnabled val="1"/>
        </dgm:presLayoutVars>
      </dgm:prSet>
      <dgm:spPr/>
    </dgm:pt>
    <dgm:pt modelId="{DD57DE31-773B-4616-9B2C-78290A7DA596}" type="pres">
      <dgm:prSet presAssocID="{EA816C2D-F3CD-403A-BF5D-55B24081CB17}" presName="parTxOnlySpace" presStyleCnt="0"/>
      <dgm:spPr/>
    </dgm:pt>
    <dgm:pt modelId="{ED16595A-4E14-4FBC-B285-66CE782F04EE}" type="pres">
      <dgm:prSet presAssocID="{61981976-3750-4A76-A0AA-AE51487E860C}" presName="parTxOnly" presStyleLbl="node1" presStyleIdx="1" presStyleCnt="4">
        <dgm:presLayoutVars>
          <dgm:chMax val="0"/>
          <dgm:chPref val="0"/>
          <dgm:bulletEnabled val="1"/>
        </dgm:presLayoutVars>
      </dgm:prSet>
      <dgm:spPr/>
    </dgm:pt>
    <dgm:pt modelId="{36224EAF-4D03-4A7B-A60F-0B0FF765A9AE}" type="pres">
      <dgm:prSet presAssocID="{3B8371CD-836D-4E2C-A7CB-229928ABEABD}" presName="parTxOnlySpace" presStyleCnt="0"/>
      <dgm:spPr/>
    </dgm:pt>
    <dgm:pt modelId="{3AEFFA1C-B1BD-49A8-8F8A-709B66C18F3E}" type="pres">
      <dgm:prSet presAssocID="{F32E2FD7-F3C4-4679-9828-07B48EB88C5C}" presName="parTxOnly" presStyleLbl="node1" presStyleIdx="2" presStyleCnt="4">
        <dgm:presLayoutVars>
          <dgm:chMax val="0"/>
          <dgm:chPref val="0"/>
          <dgm:bulletEnabled val="1"/>
        </dgm:presLayoutVars>
      </dgm:prSet>
      <dgm:spPr/>
    </dgm:pt>
    <dgm:pt modelId="{A32A8050-AD1D-48BF-9767-D462175231EC}" type="pres">
      <dgm:prSet presAssocID="{CB69BAC4-4FD0-4E26-843B-A85530F86D75}" presName="parTxOnlySpace" presStyleCnt="0"/>
      <dgm:spPr/>
    </dgm:pt>
    <dgm:pt modelId="{A9BD7EAB-311F-43C6-AF5F-5D8E571E0E54}" type="pres">
      <dgm:prSet presAssocID="{61FFFA7A-36CD-44DD-A47D-8581004D7EDD}" presName="parTxOnly" presStyleLbl="node1" presStyleIdx="3" presStyleCnt="4">
        <dgm:presLayoutVars>
          <dgm:chMax val="0"/>
          <dgm:chPref val="0"/>
          <dgm:bulletEnabled val="1"/>
        </dgm:presLayoutVars>
      </dgm:prSet>
      <dgm:spPr/>
    </dgm:pt>
  </dgm:ptLst>
  <dgm:cxnLst>
    <dgm:cxn modelId="{D28CF407-B9C6-43C3-8893-7DD321855642}" type="presOf" srcId="{8C11D0A9-8A76-4D44-8A31-2857DB770AE9}" destId="{40075550-C01B-46A0-B20E-B069039EE7FF}" srcOrd="0" destOrd="0" presId="urn:microsoft.com/office/officeart/2005/8/layout/chevron1"/>
    <dgm:cxn modelId="{1732AB15-B343-41B4-9F1A-8D6AAA39619A}" srcId="{E2A94716-16E5-432D-8CEC-A11DCE59FEC7}" destId="{F32E2FD7-F3C4-4679-9828-07B48EB88C5C}" srcOrd="2" destOrd="0" parTransId="{AA666BA4-FB39-4B0B-91AC-DB602CD2D464}" sibTransId="{CB69BAC4-4FD0-4E26-843B-A85530F86D75}"/>
    <dgm:cxn modelId="{D8ED9816-6072-49B5-97DF-E8EF24EAE44C}" srcId="{E2A94716-16E5-432D-8CEC-A11DCE59FEC7}" destId="{61FFFA7A-36CD-44DD-A47D-8581004D7EDD}" srcOrd="3" destOrd="0" parTransId="{5D97F807-D65C-4590-B4AD-7C1B9D8DB1D5}" sibTransId="{DC5893B3-3E18-466A-8C21-1B36F9D9E8A9}"/>
    <dgm:cxn modelId="{807EB71C-6870-4583-A8EF-E6ABBE68F3C2}" srcId="{E2A94716-16E5-432D-8CEC-A11DCE59FEC7}" destId="{61981976-3750-4A76-A0AA-AE51487E860C}" srcOrd="1" destOrd="0" parTransId="{C2D1A62D-D641-4A48-8521-43B5755E4BBB}" sibTransId="{3B8371CD-836D-4E2C-A7CB-229928ABEABD}"/>
    <dgm:cxn modelId="{56F5F51C-44D2-456C-B413-C0A8C60A5AEA}" type="presOf" srcId="{F32E2FD7-F3C4-4679-9828-07B48EB88C5C}" destId="{3AEFFA1C-B1BD-49A8-8F8A-709B66C18F3E}" srcOrd="0" destOrd="0" presId="urn:microsoft.com/office/officeart/2005/8/layout/chevron1"/>
    <dgm:cxn modelId="{FDC3CB3B-DEBB-4FD1-8D3C-4E686FFF52B3}" type="presOf" srcId="{E2A94716-16E5-432D-8CEC-A11DCE59FEC7}" destId="{0EEA2F0E-5B32-4B1D-A05F-8A51F9ED92FC}" srcOrd="0" destOrd="0" presId="urn:microsoft.com/office/officeart/2005/8/layout/chevron1"/>
    <dgm:cxn modelId="{FC332159-DDAC-4FA1-A161-39950E633243}" type="presOf" srcId="{61FFFA7A-36CD-44DD-A47D-8581004D7EDD}" destId="{A9BD7EAB-311F-43C6-AF5F-5D8E571E0E54}" srcOrd="0" destOrd="0" presId="urn:microsoft.com/office/officeart/2005/8/layout/chevron1"/>
    <dgm:cxn modelId="{8DC196B0-D8D5-4116-B9EC-425BFAD2D9FD}" srcId="{E2A94716-16E5-432D-8CEC-A11DCE59FEC7}" destId="{8C11D0A9-8A76-4D44-8A31-2857DB770AE9}" srcOrd="0" destOrd="0" parTransId="{3C2574BA-C323-4719-9E7D-AD1443C52ABC}" sibTransId="{EA816C2D-F3CD-403A-BF5D-55B24081CB17}"/>
    <dgm:cxn modelId="{407992B7-AD25-45BC-B9E3-6437770D70F0}" type="presOf" srcId="{61981976-3750-4A76-A0AA-AE51487E860C}" destId="{ED16595A-4E14-4FBC-B285-66CE782F04EE}" srcOrd="0" destOrd="0" presId="urn:microsoft.com/office/officeart/2005/8/layout/chevron1"/>
    <dgm:cxn modelId="{F1302A47-BD33-4CB7-92D8-F0E3B87EF009}" type="presParOf" srcId="{0EEA2F0E-5B32-4B1D-A05F-8A51F9ED92FC}" destId="{40075550-C01B-46A0-B20E-B069039EE7FF}" srcOrd="0" destOrd="0" presId="urn:microsoft.com/office/officeart/2005/8/layout/chevron1"/>
    <dgm:cxn modelId="{A541372F-5A4B-41AE-8DFA-A38844956C34}" type="presParOf" srcId="{0EEA2F0E-5B32-4B1D-A05F-8A51F9ED92FC}" destId="{DD57DE31-773B-4616-9B2C-78290A7DA596}" srcOrd="1" destOrd="0" presId="urn:microsoft.com/office/officeart/2005/8/layout/chevron1"/>
    <dgm:cxn modelId="{2A7C6EFA-5D2B-43B4-B9E3-81AE8FDBFF75}" type="presParOf" srcId="{0EEA2F0E-5B32-4B1D-A05F-8A51F9ED92FC}" destId="{ED16595A-4E14-4FBC-B285-66CE782F04EE}" srcOrd="2" destOrd="0" presId="urn:microsoft.com/office/officeart/2005/8/layout/chevron1"/>
    <dgm:cxn modelId="{E8B536FF-4AE3-46E4-8B45-75120C2387A5}" type="presParOf" srcId="{0EEA2F0E-5B32-4B1D-A05F-8A51F9ED92FC}" destId="{36224EAF-4D03-4A7B-A60F-0B0FF765A9AE}" srcOrd="3" destOrd="0" presId="urn:microsoft.com/office/officeart/2005/8/layout/chevron1"/>
    <dgm:cxn modelId="{E8585B70-2213-498A-9D23-68ACD250BDBC}" type="presParOf" srcId="{0EEA2F0E-5B32-4B1D-A05F-8A51F9ED92FC}" destId="{3AEFFA1C-B1BD-49A8-8F8A-709B66C18F3E}" srcOrd="4" destOrd="0" presId="urn:microsoft.com/office/officeart/2005/8/layout/chevron1"/>
    <dgm:cxn modelId="{B0F031FE-1E76-4D8B-879B-4EE9A1392ACE}" type="presParOf" srcId="{0EEA2F0E-5B32-4B1D-A05F-8A51F9ED92FC}" destId="{A32A8050-AD1D-48BF-9767-D462175231EC}" srcOrd="5" destOrd="0" presId="urn:microsoft.com/office/officeart/2005/8/layout/chevron1"/>
    <dgm:cxn modelId="{ECC6B42C-B6B7-439B-AF66-F75C5AC9E582}" type="presParOf" srcId="{0EEA2F0E-5B32-4B1D-A05F-8A51F9ED92FC}" destId="{A9BD7EAB-311F-43C6-AF5F-5D8E571E0E54}"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A94716-16E5-432D-8CEC-A11DCE59FEC7}" type="doc">
      <dgm:prSet loTypeId="urn:microsoft.com/office/officeart/2005/8/layout/chevron1" loCatId="process" qsTypeId="urn:microsoft.com/office/officeart/2005/8/quickstyle/simple1" qsCatId="simple" csTypeId="urn:microsoft.com/office/officeart/2005/8/colors/accent1_2" csCatId="accent1" phldr="1"/>
      <dgm:spPr/>
    </dgm:pt>
    <dgm:pt modelId="{8C11D0A9-8A76-4D44-8A31-2857DB770AE9}">
      <dgm:prSet phldrT="[Text]" custT="1"/>
      <dgm:spPr/>
      <dgm:t>
        <a:bodyPr/>
        <a:lstStyle/>
        <a:p>
          <a:r>
            <a:rPr lang="en-GB" sz="1400" b="1" dirty="0"/>
            <a:t>Phase 1: </a:t>
          </a:r>
          <a:r>
            <a:rPr lang="en-GB" sz="1400" dirty="0"/>
            <a:t>Foundations and integrated practice</a:t>
          </a:r>
        </a:p>
      </dgm:t>
    </dgm:pt>
    <dgm:pt modelId="{3C2574BA-C323-4719-9E7D-AD1443C52ABC}" type="parTrans" cxnId="{8DC196B0-D8D5-4116-B9EC-425BFAD2D9FD}">
      <dgm:prSet/>
      <dgm:spPr/>
      <dgm:t>
        <a:bodyPr/>
        <a:lstStyle/>
        <a:p>
          <a:endParaRPr lang="en-GB"/>
        </a:p>
      </dgm:t>
    </dgm:pt>
    <dgm:pt modelId="{EA816C2D-F3CD-403A-BF5D-55B24081CB17}" type="sibTrans" cxnId="{8DC196B0-D8D5-4116-B9EC-425BFAD2D9FD}">
      <dgm:prSet/>
      <dgm:spPr/>
      <dgm:t>
        <a:bodyPr/>
        <a:lstStyle/>
        <a:p>
          <a:endParaRPr lang="en-GB"/>
        </a:p>
      </dgm:t>
    </dgm:pt>
    <dgm:pt modelId="{61981976-3750-4A76-A0AA-AE51487E860C}">
      <dgm:prSet phldrT="[Text]" custT="1"/>
      <dgm:spPr/>
      <dgm:t>
        <a:bodyPr/>
        <a:lstStyle/>
        <a:p>
          <a:r>
            <a:rPr lang="en-GB" sz="1400" b="1" dirty="0"/>
            <a:t>Phase 2: </a:t>
          </a:r>
          <a:r>
            <a:rPr lang="en-GB" sz="1400" dirty="0"/>
            <a:t>Population Health Management (PHM) with supporting infrastructure</a:t>
          </a:r>
        </a:p>
      </dgm:t>
    </dgm:pt>
    <dgm:pt modelId="{C2D1A62D-D641-4A48-8521-43B5755E4BBB}" type="parTrans" cxnId="{807EB71C-6870-4583-A8EF-E6ABBE68F3C2}">
      <dgm:prSet/>
      <dgm:spPr/>
      <dgm:t>
        <a:bodyPr/>
        <a:lstStyle/>
        <a:p>
          <a:endParaRPr lang="en-GB"/>
        </a:p>
      </dgm:t>
    </dgm:pt>
    <dgm:pt modelId="{3B8371CD-836D-4E2C-A7CB-229928ABEABD}" type="sibTrans" cxnId="{807EB71C-6870-4583-A8EF-E6ABBE68F3C2}">
      <dgm:prSet/>
      <dgm:spPr/>
      <dgm:t>
        <a:bodyPr/>
        <a:lstStyle/>
        <a:p>
          <a:endParaRPr lang="en-GB"/>
        </a:p>
      </dgm:t>
    </dgm:pt>
    <dgm:pt modelId="{F32E2FD7-F3C4-4679-9828-07B48EB88C5C}">
      <dgm:prSet phldrT="[Text]" custT="1"/>
      <dgm:spPr/>
      <dgm:t>
        <a:bodyPr/>
        <a:lstStyle/>
        <a:p>
          <a:r>
            <a:rPr lang="en-GB" sz="1400" b="1" dirty="0"/>
            <a:t>Phase 3</a:t>
          </a:r>
          <a:r>
            <a:rPr lang="en-GB" sz="1400" dirty="0"/>
            <a:t>: Integrated and intelligence led practice</a:t>
          </a:r>
        </a:p>
      </dgm:t>
    </dgm:pt>
    <dgm:pt modelId="{AA666BA4-FB39-4B0B-91AC-DB602CD2D464}" type="parTrans" cxnId="{1732AB15-B343-41B4-9F1A-8D6AAA39619A}">
      <dgm:prSet/>
      <dgm:spPr/>
      <dgm:t>
        <a:bodyPr/>
        <a:lstStyle/>
        <a:p>
          <a:endParaRPr lang="en-GB"/>
        </a:p>
      </dgm:t>
    </dgm:pt>
    <dgm:pt modelId="{CB69BAC4-4FD0-4E26-843B-A85530F86D75}" type="sibTrans" cxnId="{1732AB15-B343-41B4-9F1A-8D6AAA39619A}">
      <dgm:prSet/>
      <dgm:spPr/>
      <dgm:t>
        <a:bodyPr/>
        <a:lstStyle/>
        <a:p>
          <a:endParaRPr lang="en-GB"/>
        </a:p>
      </dgm:t>
    </dgm:pt>
    <dgm:pt modelId="{61FFFA7A-36CD-44DD-A47D-8581004D7EDD}">
      <dgm:prSet phldrT="[Text]" custT="1"/>
      <dgm:spPr/>
      <dgm:t>
        <a:bodyPr/>
        <a:lstStyle/>
        <a:p>
          <a:r>
            <a:rPr lang="en-GB" sz="1400" b="1" dirty="0"/>
            <a:t>Phase 4: </a:t>
          </a:r>
          <a:r>
            <a:rPr lang="en-GB" sz="1400" dirty="0"/>
            <a:t>Full delegation for neighbourhood delivery of the LSC core 5 principles </a:t>
          </a:r>
        </a:p>
      </dgm:t>
    </dgm:pt>
    <dgm:pt modelId="{5D97F807-D65C-4590-B4AD-7C1B9D8DB1D5}" type="parTrans" cxnId="{D8ED9816-6072-49B5-97DF-E8EF24EAE44C}">
      <dgm:prSet/>
      <dgm:spPr/>
      <dgm:t>
        <a:bodyPr/>
        <a:lstStyle/>
        <a:p>
          <a:endParaRPr lang="en-GB"/>
        </a:p>
      </dgm:t>
    </dgm:pt>
    <dgm:pt modelId="{DC5893B3-3E18-466A-8C21-1B36F9D9E8A9}" type="sibTrans" cxnId="{D8ED9816-6072-49B5-97DF-E8EF24EAE44C}">
      <dgm:prSet/>
      <dgm:spPr/>
      <dgm:t>
        <a:bodyPr/>
        <a:lstStyle/>
        <a:p>
          <a:endParaRPr lang="en-GB"/>
        </a:p>
      </dgm:t>
    </dgm:pt>
    <dgm:pt modelId="{0EEA2F0E-5B32-4B1D-A05F-8A51F9ED92FC}" type="pres">
      <dgm:prSet presAssocID="{E2A94716-16E5-432D-8CEC-A11DCE59FEC7}" presName="Name0" presStyleCnt="0">
        <dgm:presLayoutVars>
          <dgm:dir/>
          <dgm:animLvl val="lvl"/>
          <dgm:resizeHandles val="exact"/>
        </dgm:presLayoutVars>
      </dgm:prSet>
      <dgm:spPr/>
    </dgm:pt>
    <dgm:pt modelId="{40075550-C01B-46A0-B20E-B069039EE7FF}" type="pres">
      <dgm:prSet presAssocID="{8C11D0A9-8A76-4D44-8A31-2857DB770AE9}" presName="parTxOnly" presStyleLbl="node1" presStyleIdx="0" presStyleCnt="4">
        <dgm:presLayoutVars>
          <dgm:chMax val="0"/>
          <dgm:chPref val="0"/>
          <dgm:bulletEnabled val="1"/>
        </dgm:presLayoutVars>
      </dgm:prSet>
      <dgm:spPr/>
    </dgm:pt>
    <dgm:pt modelId="{DD57DE31-773B-4616-9B2C-78290A7DA596}" type="pres">
      <dgm:prSet presAssocID="{EA816C2D-F3CD-403A-BF5D-55B24081CB17}" presName="parTxOnlySpace" presStyleCnt="0"/>
      <dgm:spPr/>
    </dgm:pt>
    <dgm:pt modelId="{ED16595A-4E14-4FBC-B285-66CE782F04EE}" type="pres">
      <dgm:prSet presAssocID="{61981976-3750-4A76-A0AA-AE51487E860C}" presName="parTxOnly" presStyleLbl="node1" presStyleIdx="1" presStyleCnt="4">
        <dgm:presLayoutVars>
          <dgm:chMax val="0"/>
          <dgm:chPref val="0"/>
          <dgm:bulletEnabled val="1"/>
        </dgm:presLayoutVars>
      </dgm:prSet>
      <dgm:spPr/>
    </dgm:pt>
    <dgm:pt modelId="{36224EAF-4D03-4A7B-A60F-0B0FF765A9AE}" type="pres">
      <dgm:prSet presAssocID="{3B8371CD-836D-4E2C-A7CB-229928ABEABD}" presName="parTxOnlySpace" presStyleCnt="0"/>
      <dgm:spPr/>
    </dgm:pt>
    <dgm:pt modelId="{3AEFFA1C-B1BD-49A8-8F8A-709B66C18F3E}" type="pres">
      <dgm:prSet presAssocID="{F32E2FD7-F3C4-4679-9828-07B48EB88C5C}" presName="parTxOnly" presStyleLbl="node1" presStyleIdx="2" presStyleCnt="4">
        <dgm:presLayoutVars>
          <dgm:chMax val="0"/>
          <dgm:chPref val="0"/>
          <dgm:bulletEnabled val="1"/>
        </dgm:presLayoutVars>
      </dgm:prSet>
      <dgm:spPr/>
    </dgm:pt>
    <dgm:pt modelId="{A32A8050-AD1D-48BF-9767-D462175231EC}" type="pres">
      <dgm:prSet presAssocID="{CB69BAC4-4FD0-4E26-843B-A85530F86D75}" presName="parTxOnlySpace" presStyleCnt="0"/>
      <dgm:spPr/>
    </dgm:pt>
    <dgm:pt modelId="{A9BD7EAB-311F-43C6-AF5F-5D8E571E0E54}" type="pres">
      <dgm:prSet presAssocID="{61FFFA7A-36CD-44DD-A47D-8581004D7EDD}" presName="parTxOnly" presStyleLbl="node1" presStyleIdx="3" presStyleCnt="4">
        <dgm:presLayoutVars>
          <dgm:chMax val="0"/>
          <dgm:chPref val="0"/>
          <dgm:bulletEnabled val="1"/>
        </dgm:presLayoutVars>
      </dgm:prSet>
      <dgm:spPr/>
    </dgm:pt>
  </dgm:ptLst>
  <dgm:cxnLst>
    <dgm:cxn modelId="{D28CF407-B9C6-43C3-8893-7DD321855642}" type="presOf" srcId="{8C11D0A9-8A76-4D44-8A31-2857DB770AE9}" destId="{40075550-C01B-46A0-B20E-B069039EE7FF}" srcOrd="0" destOrd="0" presId="urn:microsoft.com/office/officeart/2005/8/layout/chevron1"/>
    <dgm:cxn modelId="{1732AB15-B343-41B4-9F1A-8D6AAA39619A}" srcId="{E2A94716-16E5-432D-8CEC-A11DCE59FEC7}" destId="{F32E2FD7-F3C4-4679-9828-07B48EB88C5C}" srcOrd="2" destOrd="0" parTransId="{AA666BA4-FB39-4B0B-91AC-DB602CD2D464}" sibTransId="{CB69BAC4-4FD0-4E26-843B-A85530F86D75}"/>
    <dgm:cxn modelId="{D8ED9816-6072-49B5-97DF-E8EF24EAE44C}" srcId="{E2A94716-16E5-432D-8CEC-A11DCE59FEC7}" destId="{61FFFA7A-36CD-44DD-A47D-8581004D7EDD}" srcOrd="3" destOrd="0" parTransId="{5D97F807-D65C-4590-B4AD-7C1B9D8DB1D5}" sibTransId="{DC5893B3-3E18-466A-8C21-1B36F9D9E8A9}"/>
    <dgm:cxn modelId="{807EB71C-6870-4583-A8EF-E6ABBE68F3C2}" srcId="{E2A94716-16E5-432D-8CEC-A11DCE59FEC7}" destId="{61981976-3750-4A76-A0AA-AE51487E860C}" srcOrd="1" destOrd="0" parTransId="{C2D1A62D-D641-4A48-8521-43B5755E4BBB}" sibTransId="{3B8371CD-836D-4E2C-A7CB-229928ABEABD}"/>
    <dgm:cxn modelId="{56F5F51C-44D2-456C-B413-C0A8C60A5AEA}" type="presOf" srcId="{F32E2FD7-F3C4-4679-9828-07B48EB88C5C}" destId="{3AEFFA1C-B1BD-49A8-8F8A-709B66C18F3E}" srcOrd="0" destOrd="0" presId="urn:microsoft.com/office/officeart/2005/8/layout/chevron1"/>
    <dgm:cxn modelId="{FDC3CB3B-DEBB-4FD1-8D3C-4E686FFF52B3}" type="presOf" srcId="{E2A94716-16E5-432D-8CEC-A11DCE59FEC7}" destId="{0EEA2F0E-5B32-4B1D-A05F-8A51F9ED92FC}" srcOrd="0" destOrd="0" presId="urn:microsoft.com/office/officeart/2005/8/layout/chevron1"/>
    <dgm:cxn modelId="{FC332159-DDAC-4FA1-A161-39950E633243}" type="presOf" srcId="{61FFFA7A-36CD-44DD-A47D-8581004D7EDD}" destId="{A9BD7EAB-311F-43C6-AF5F-5D8E571E0E54}" srcOrd="0" destOrd="0" presId="urn:microsoft.com/office/officeart/2005/8/layout/chevron1"/>
    <dgm:cxn modelId="{8DC196B0-D8D5-4116-B9EC-425BFAD2D9FD}" srcId="{E2A94716-16E5-432D-8CEC-A11DCE59FEC7}" destId="{8C11D0A9-8A76-4D44-8A31-2857DB770AE9}" srcOrd="0" destOrd="0" parTransId="{3C2574BA-C323-4719-9E7D-AD1443C52ABC}" sibTransId="{EA816C2D-F3CD-403A-BF5D-55B24081CB17}"/>
    <dgm:cxn modelId="{407992B7-AD25-45BC-B9E3-6437770D70F0}" type="presOf" srcId="{61981976-3750-4A76-A0AA-AE51487E860C}" destId="{ED16595A-4E14-4FBC-B285-66CE782F04EE}" srcOrd="0" destOrd="0" presId="urn:microsoft.com/office/officeart/2005/8/layout/chevron1"/>
    <dgm:cxn modelId="{F1302A47-BD33-4CB7-92D8-F0E3B87EF009}" type="presParOf" srcId="{0EEA2F0E-5B32-4B1D-A05F-8A51F9ED92FC}" destId="{40075550-C01B-46A0-B20E-B069039EE7FF}" srcOrd="0" destOrd="0" presId="urn:microsoft.com/office/officeart/2005/8/layout/chevron1"/>
    <dgm:cxn modelId="{A541372F-5A4B-41AE-8DFA-A38844956C34}" type="presParOf" srcId="{0EEA2F0E-5B32-4B1D-A05F-8A51F9ED92FC}" destId="{DD57DE31-773B-4616-9B2C-78290A7DA596}" srcOrd="1" destOrd="0" presId="urn:microsoft.com/office/officeart/2005/8/layout/chevron1"/>
    <dgm:cxn modelId="{2A7C6EFA-5D2B-43B4-B9E3-81AE8FDBFF75}" type="presParOf" srcId="{0EEA2F0E-5B32-4B1D-A05F-8A51F9ED92FC}" destId="{ED16595A-4E14-4FBC-B285-66CE782F04EE}" srcOrd="2" destOrd="0" presId="urn:microsoft.com/office/officeart/2005/8/layout/chevron1"/>
    <dgm:cxn modelId="{E8B536FF-4AE3-46E4-8B45-75120C2387A5}" type="presParOf" srcId="{0EEA2F0E-5B32-4B1D-A05F-8A51F9ED92FC}" destId="{36224EAF-4D03-4A7B-A60F-0B0FF765A9AE}" srcOrd="3" destOrd="0" presId="urn:microsoft.com/office/officeart/2005/8/layout/chevron1"/>
    <dgm:cxn modelId="{E8585B70-2213-498A-9D23-68ACD250BDBC}" type="presParOf" srcId="{0EEA2F0E-5B32-4B1D-A05F-8A51F9ED92FC}" destId="{3AEFFA1C-B1BD-49A8-8F8A-709B66C18F3E}" srcOrd="4" destOrd="0" presId="urn:microsoft.com/office/officeart/2005/8/layout/chevron1"/>
    <dgm:cxn modelId="{B0F031FE-1E76-4D8B-879B-4EE9A1392ACE}" type="presParOf" srcId="{0EEA2F0E-5B32-4B1D-A05F-8A51F9ED92FC}" destId="{A32A8050-AD1D-48BF-9767-D462175231EC}" srcOrd="5" destOrd="0" presId="urn:microsoft.com/office/officeart/2005/8/layout/chevron1"/>
    <dgm:cxn modelId="{ECC6B42C-B6B7-439B-AF66-F75C5AC9E582}" type="presParOf" srcId="{0EEA2F0E-5B32-4B1D-A05F-8A51F9ED92FC}" destId="{A9BD7EAB-311F-43C6-AF5F-5D8E571E0E54}"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1B5285-147D-4065-BD6E-8C54C7C8F86D}">
      <dsp:nvSpPr>
        <dsp:cNvPr id="0" name=""/>
        <dsp:cNvSpPr/>
      </dsp:nvSpPr>
      <dsp:spPr>
        <a:xfrm>
          <a:off x="835280" y="359290"/>
          <a:ext cx="4643136" cy="4643136"/>
        </a:xfrm>
        <a:prstGeom prst="pie">
          <a:avLst>
            <a:gd name="adj1" fmla="val 16200000"/>
            <a:gd name="adj2" fmla="val 180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effectLst>
                <a:outerShdw blurRad="38100" dist="38100" dir="2700000" algn="tl">
                  <a:srgbClr val="000000">
                    <a:alpha val="43137"/>
                  </a:srgbClr>
                </a:outerShdw>
              </a:effectLst>
            </a:rPr>
            <a:t>ICB (Commissioner)</a:t>
          </a:r>
        </a:p>
      </dsp:txBody>
      <dsp:txXfrm>
        <a:off x="3282323" y="1343192"/>
        <a:ext cx="1658262" cy="1381885"/>
      </dsp:txXfrm>
    </dsp:sp>
    <dsp:sp modelId="{77259D40-3844-433D-A914-AB19E952AFDB}">
      <dsp:nvSpPr>
        <dsp:cNvPr id="0" name=""/>
        <dsp:cNvSpPr/>
      </dsp:nvSpPr>
      <dsp:spPr>
        <a:xfrm>
          <a:off x="739653" y="525116"/>
          <a:ext cx="4643136" cy="4643136"/>
        </a:xfrm>
        <a:prstGeom prst="pie">
          <a:avLst>
            <a:gd name="adj1" fmla="val 1800000"/>
            <a:gd name="adj2" fmla="val 9000000"/>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effectLst>
                <a:outerShdw blurRad="38100" dist="38100" dir="2700000" algn="tl">
                  <a:srgbClr val="000000">
                    <a:alpha val="43137"/>
                  </a:srgbClr>
                </a:outerShdw>
              </a:effectLst>
            </a:rPr>
            <a:t>Place (Delivery)</a:t>
          </a:r>
        </a:p>
      </dsp:txBody>
      <dsp:txXfrm>
        <a:off x="1845162" y="3537627"/>
        <a:ext cx="2487394" cy="1216059"/>
      </dsp:txXfrm>
    </dsp:sp>
    <dsp:sp modelId="{3480DAE6-C2F9-484C-9B02-7AE525DEB83C}">
      <dsp:nvSpPr>
        <dsp:cNvPr id="0" name=""/>
        <dsp:cNvSpPr/>
      </dsp:nvSpPr>
      <dsp:spPr>
        <a:xfrm>
          <a:off x="644027" y="359290"/>
          <a:ext cx="4643136" cy="4643136"/>
        </a:xfrm>
        <a:prstGeom prst="pie">
          <a:avLst>
            <a:gd name="adj1" fmla="val 9000000"/>
            <a:gd name="adj2" fmla="val 16200000"/>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effectLst>
                <a:outerShdw blurRad="38100" dist="38100" dir="2700000" algn="tl">
                  <a:srgbClr val="000000">
                    <a:alpha val="43137"/>
                  </a:srgbClr>
                </a:outerShdw>
              </a:effectLst>
            </a:rPr>
            <a:t>Provider (Services)</a:t>
          </a:r>
        </a:p>
      </dsp:txBody>
      <dsp:txXfrm>
        <a:off x="1181857" y="1343192"/>
        <a:ext cx="1658262" cy="1381885"/>
      </dsp:txXfrm>
    </dsp:sp>
    <dsp:sp modelId="{3B6B5F54-82FB-4A6B-8726-E991711B4C05}">
      <dsp:nvSpPr>
        <dsp:cNvPr id="0" name=""/>
        <dsp:cNvSpPr/>
      </dsp:nvSpPr>
      <dsp:spPr>
        <a:xfrm>
          <a:off x="548231" y="71858"/>
          <a:ext cx="5218000" cy="5218000"/>
        </a:xfrm>
        <a:prstGeom prst="circularArrow">
          <a:avLst>
            <a:gd name="adj1" fmla="val 5085"/>
            <a:gd name="adj2" fmla="val 327528"/>
            <a:gd name="adj3" fmla="val 1472472"/>
            <a:gd name="adj4" fmla="val 16199432"/>
            <a:gd name="adj5" fmla="val 5932"/>
          </a:avLst>
        </a:prstGeom>
        <a:solidFill>
          <a:schemeClr val="accent4">
            <a:hueOff val="0"/>
            <a:satOff val="0"/>
            <a:lumOff val="0"/>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24F533C-B33D-4BFF-8DA7-7E318BAB7BD2}">
      <dsp:nvSpPr>
        <dsp:cNvPr id="0" name=""/>
        <dsp:cNvSpPr/>
      </dsp:nvSpPr>
      <dsp:spPr>
        <a:xfrm>
          <a:off x="452221" y="237390"/>
          <a:ext cx="5218000" cy="5218000"/>
        </a:xfrm>
        <a:prstGeom prst="circularArrow">
          <a:avLst>
            <a:gd name="adj1" fmla="val 5085"/>
            <a:gd name="adj2" fmla="val 327528"/>
            <a:gd name="adj3" fmla="val 8671970"/>
            <a:gd name="adj4" fmla="val 1800502"/>
            <a:gd name="adj5" fmla="val 5932"/>
          </a:avLst>
        </a:prstGeom>
        <a:solidFill>
          <a:schemeClr val="accent4">
            <a:hueOff val="4900445"/>
            <a:satOff val="-20388"/>
            <a:lumOff val="4804"/>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7A098E3-D6C5-44EC-90B4-BA01DB711BB9}">
      <dsp:nvSpPr>
        <dsp:cNvPr id="0" name=""/>
        <dsp:cNvSpPr/>
      </dsp:nvSpPr>
      <dsp:spPr>
        <a:xfrm>
          <a:off x="356211" y="71858"/>
          <a:ext cx="5218000" cy="5218000"/>
        </a:xfrm>
        <a:prstGeom prst="circularArrow">
          <a:avLst>
            <a:gd name="adj1" fmla="val 5085"/>
            <a:gd name="adj2" fmla="val 327528"/>
            <a:gd name="adj3" fmla="val 15873039"/>
            <a:gd name="adj4" fmla="val 9000000"/>
            <a:gd name="adj5" fmla="val 5932"/>
          </a:avLst>
        </a:prstGeom>
        <a:solidFill>
          <a:schemeClr val="accent4">
            <a:hueOff val="9800891"/>
            <a:satOff val="-40777"/>
            <a:lumOff val="9608"/>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75550-C01B-46A0-B20E-B069039EE7FF}">
      <dsp:nvSpPr>
        <dsp:cNvPr id="0" name=""/>
        <dsp:cNvSpPr/>
      </dsp:nvSpPr>
      <dsp:spPr>
        <a:xfrm>
          <a:off x="5539" y="0"/>
          <a:ext cx="3224590" cy="64008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b="1" kern="1200" dirty="0"/>
            <a:t>Phase 1: </a:t>
          </a:r>
          <a:r>
            <a:rPr lang="en-GB" sz="1400" kern="1200" dirty="0"/>
            <a:t>Foundations and integrated practice</a:t>
          </a:r>
        </a:p>
      </dsp:txBody>
      <dsp:txXfrm>
        <a:off x="325579" y="0"/>
        <a:ext cx="2584510" cy="640080"/>
      </dsp:txXfrm>
    </dsp:sp>
    <dsp:sp modelId="{ED16595A-4E14-4FBC-B285-66CE782F04EE}">
      <dsp:nvSpPr>
        <dsp:cNvPr id="0" name=""/>
        <dsp:cNvSpPr/>
      </dsp:nvSpPr>
      <dsp:spPr>
        <a:xfrm>
          <a:off x="2907671" y="0"/>
          <a:ext cx="3224590" cy="64008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b="1" kern="1200" dirty="0"/>
            <a:t>Phase 2: </a:t>
          </a:r>
          <a:r>
            <a:rPr lang="en-GB" sz="1400" kern="1200" dirty="0"/>
            <a:t>Population Health Management (PHM) with supporting infrastructure</a:t>
          </a:r>
        </a:p>
      </dsp:txBody>
      <dsp:txXfrm>
        <a:off x="3227711" y="0"/>
        <a:ext cx="2584510" cy="640080"/>
      </dsp:txXfrm>
    </dsp:sp>
    <dsp:sp modelId="{3AEFFA1C-B1BD-49A8-8F8A-709B66C18F3E}">
      <dsp:nvSpPr>
        <dsp:cNvPr id="0" name=""/>
        <dsp:cNvSpPr/>
      </dsp:nvSpPr>
      <dsp:spPr>
        <a:xfrm>
          <a:off x="5809802" y="0"/>
          <a:ext cx="3224590" cy="64008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b="1" kern="1200" dirty="0"/>
            <a:t>Phase 3</a:t>
          </a:r>
          <a:r>
            <a:rPr lang="en-GB" sz="1400" kern="1200" dirty="0"/>
            <a:t>: Integrated and intelligence led practice</a:t>
          </a:r>
        </a:p>
      </dsp:txBody>
      <dsp:txXfrm>
        <a:off x="6129842" y="0"/>
        <a:ext cx="2584510" cy="640080"/>
      </dsp:txXfrm>
    </dsp:sp>
    <dsp:sp modelId="{A9BD7EAB-311F-43C6-AF5F-5D8E571E0E54}">
      <dsp:nvSpPr>
        <dsp:cNvPr id="0" name=""/>
        <dsp:cNvSpPr/>
      </dsp:nvSpPr>
      <dsp:spPr>
        <a:xfrm>
          <a:off x="8711933" y="0"/>
          <a:ext cx="3224590" cy="64008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b="1" kern="1200" dirty="0"/>
            <a:t>Phase 4: </a:t>
          </a:r>
          <a:r>
            <a:rPr lang="en-GB" sz="1400" kern="1200" dirty="0"/>
            <a:t>Full delegation for neighbourhood delivery of the LSC core 5 principles </a:t>
          </a:r>
        </a:p>
      </dsp:txBody>
      <dsp:txXfrm>
        <a:off x="9031973" y="0"/>
        <a:ext cx="2584510" cy="6400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75550-C01B-46A0-B20E-B069039EE7FF}">
      <dsp:nvSpPr>
        <dsp:cNvPr id="0" name=""/>
        <dsp:cNvSpPr/>
      </dsp:nvSpPr>
      <dsp:spPr>
        <a:xfrm>
          <a:off x="5539" y="0"/>
          <a:ext cx="3224590" cy="64008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b="1" kern="1200" dirty="0"/>
            <a:t>Phase 1: </a:t>
          </a:r>
          <a:r>
            <a:rPr lang="en-GB" sz="1400" kern="1200" dirty="0"/>
            <a:t>Foundations and integrated practice</a:t>
          </a:r>
        </a:p>
      </dsp:txBody>
      <dsp:txXfrm>
        <a:off x="325579" y="0"/>
        <a:ext cx="2584510" cy="640080"/>
      </dsp:txXfrm>
    </dsp:sp>
    <dsp:sp modelId="{ED16595A-4E14-4FBC-B285-66CE782F04EE}">
      <dsp:nvSpPr>
        <dsp:cNvPr id="0" name=""/>
        <dsp:cNvSpPr/>
      </dsp:nvSpPr>
      <dsp:spPr>
        <a:xfrm>
          <a:off x="2907671" y="0"/>
          <a:ext cx="3224590" cy="64008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b="1" kern="1200" dirty="0"/>
            <a:t>Phase 2: </a:t>
          </a:r>
          <a:r>
            <a:rPr lang="en-GB" sz="1400" kern="1200" dirty="0"/>
            <a:t>Population Health Management (PHM) with supporting infrastructure</a:t>
          </a:r>
        </a:p>
      </dsp:txBody>
      <dsp:txXfrm>
        <a:off x="3227711" y="0"/>
        <a:ext cx="2584510" cy="640080"/>
      </dsp:txXfrm>
    </dsp:sp>
    <dsp:sp modelId="{3AEFFA1C-B1BD-49A8-8F8A-709B66C18F3E}">
      <dsp:nvSpPr>
        <dsp:cNvPr id="0" name=""/>
        <dsp:cNvSpPr/>
      </dsp:nvSpPr>
      <dsp:spPr>
        <a:xfrm>
          <a:off x="5809802" y="0"/>
          <a:ext cx="3224590" cy="64008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b="1" kern="1200" dirty="0"/>
            <a:t>Phase 3</a:t>
          </a:r>
          <a:r>
            <a:rPr lang="en-GB" sz="1400" kern="1200" dirty="0"/>
            <a:t>: Integrated and intelligence led practice</a:t>
          </a:r>
        </a:p>
      </dsp:txBody>
      <dsp:txXfrm>
        <a:off x="6129842" y="0"/>
        <a:ext cx="2584510" cy="640080"/>
      </dsp:txXfrm>
    </dsp:sp>
    <dsp:sp modelId="{A9BD7EAB-311F-43C6-AF5F-5D8E571E0E54}">
      <dsp:nvSpPr>
        <dsp:cNvPr id="0" name=""/>
        <dsp:cNvSpPr/>
      </dsp:nvSpPr>
      <dsp:spPr>
        <a:xfrm>
          <a:off x="8711933" y="0"/>
          <a:ext cx="3224590" cy="64008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b="1" kern="1200" dirty="0"/>
            <a:t>Phase 4: </a:t>
          </a:r>
          <a:r>
            <a:rPr lang="en-GB" sz="1400" kern="1200" dirty="0"/>
            <a:t>Full delegation for neighbourhood delivery of the LSC core 5 principles </a:t>
          </a:r>
        </a:p>
      </dsp:txBody>
      <dsp:txXfrm>
        <a:off x="9031973" y="0"/>
        <a:ext cx="2584510" cy="640080"/>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5B59DA-6158-4B0D-92D7-49D8E162E0D6}" type="datetimeFigureOut">
              <a:rPr lang="en-GB" smtClean="0"/>
              <a:t>29/01/2025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082797-2B02-4370-94A6-A0AC9B08A851}" type="slidenum">
              <a:rPr lang="en-GB" smtClean="0"/>
              <a:t>‹#›</a:t>
            </a:fld>
            <a:endParaRPr lang="en-GB"/>
          </a:p>
        </p:txBody>
      </p:sp>
    </p:spTree>
    <p:extLst>
      <p:ext uri="{BB962C8B-B14F-4D97-AF65-F5344CB8AC3E}">
        <p14:creationId xmlns:p14="http://schemas.microsoft.com/office/powerpoint/2010/main" val="2521922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3600B-5F22-8CD5-B89D-C1843AEB83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2FC790-DCF9-926E-9465-204A15F09A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16CD92-EA50-8A33-96A4-5BB34360B263}"/>
              </a:ext>
            </a:extLst>
          </p:cNvPr>
          <p:cNvSpPr>
            <a:spLocks noGrp="1"/>
          </p:cNvSpPr>
          <p:nvPr>
            <p:ph type="body" idx="1"/>
          </p:nvPr>
        </p:nvSpPr>
        <p:spPr/>
        <p:txBody>
          <a:bodyPr/>
          <a:lstStyle/>
          <a:p>
            <a:endParaRPr lang="en-GB" b="0" dirty="0"/>
          </a:p>
          <a:p>
            <a:pPr marL="171450" indent="-171450">
              <a:buFontTx/>
              <a:buChar char="-"/>
            </a:pPr>
            <a:endParaRPr lang="en-GB" b="1" dirty="0"/>
          </a:p>
        </p:txBody>
      </p:sp>
      <p:sp>
        <p:nvSpPr>
          <p:cNvPr id="4" name="Slide Number Placeholder 3">
            <a:extLst>
              <a:ext uri="{FF2B5EF4-FFF2-40B4-BE49-F238E27FC236}">
                <a16:creationId xmlns:a16="http://schemas.microsoft.com/office/drawing/2014/main" id="{ED867415-05EC-B217-F6DB-438E7F7A1398}"/>
              </a:ext>
            </a:extLst>
          </p:cNvPr>
          <p:cNvSpPr>
            <a:spLocks noGrp="1"/>
          </p:cNvSpPr>
          <p:nvPr>
            <p:ph type="sldNum" sz="quarter" idx="5"/>
          </p:nvPr>
        </p:nvSpPr>
        <p:spPr/>
        <p:txBody>
          <a:bodyPr/>
          <a:lstStyle/>
          <a:p>
            <a:fld id="{52CA8045-A499-41BB-9D75-6A07010D05DF}" type="slidenum">
              <a:rPr lang="en-GB" smtClean="0"/>
              <a:t>3</a:t>
            </a:fld>
            <a:endParaRPr lang="en-GB"/>
          </a:p>
        </p:txBody>
      </p:sp>
    </p:spTree>
    <p:extLst>
      <p:ext uri="{BB962C8B-B14F-4D97-AF65-F5344CB8AC3E}">
        <p14:creationId xmlns:p14="http://schemas.microsoft.com/office/powerpoint/2010/main" val="988316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D31C-85E5-8AC9-FB29-D7CD1A98A9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335E6C-44D7-AE90-A256-CA7C7D7FF8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A1AEAD-2252-4DBC-7F56-FDDFB5FB0C2E}"/>
              </a:ext>
            </a:extLst>
          </p:cNvPr>
          <p:cNvSpPr>
            <a:spLocks noGrp="1"/>
          </p:cNvSpPr>
          <p:nvPr>
            <p:ph type="body" idx="1"/>
          </p:nvPr>
        </p:nvSpPr>
        <p:spPr/>
        <p:txBody>
          <a:bodyPr/>
          <a:lstStyle/>
          <a:p>
            <a:endParaRPr lang="en-GB" b="0" dirty="0"/>
          </a:p>
          <a:p>
            <a:pPr marL="171450" indent="-171450">
              <a:buFontTx/>
              <a:buChar char="-"/>
            </a:pPr>
            <a:endParaRPr lang="en-GB" b="1" dirty="0"/>
          </a:p>
        </p:txBody>
      </p:sp>
      <p:sp>
        <p:nvSpPr>
          <p:cNvPr id="4" name="Slide Number Placeholder 3">
            <a:extLst>
              <a:ext uri="{FF2B5EF4-FFF2-40B4-BE49-F238E27FC236}">
                <a16:creationId xmlns:a16="http://schemas.microsoft.com/office/drawing/2014/main" id="{A555A63E-3FD2-F9D6-5C2D-BC537FD53BC1}"/>
              </a:ext>
            </a:extLst>
          </p:cNvPr>
          <p:cNvSpPr>
            <a:spLocks noGrp="1"/>
          </p:cNvSpPr>
          <p:nvPr>
            <p:ph type="sldNum" sz="quarter" idx="5"/>
          </p:nvPr>
        </p:nvSpPr>
        <p:spPr/>
        <p:txBody>
          <a:bodyPr/>
          <a:lstStyle/>
          <a:p>
            <a:fld id="{52CA8045-A499-41BB-9D75-6A07010D05DF}" type="slidenum">
              <a:rPr lang="en-GB" smtClean="0"/>
              <a:t>4</a:t>
            </a:fld>
            <a:endParaRPr lang="en-GB"/>
          </a:p>
        </p:txBody>
      </p:sp>
    </p:spTree>
    <p:extLst>
      <p:ext uri="{BB962C8B-B14F-4D97-AF65-F5344CB8AC3E}">
        <p14:creationId xmlns:p14="http://schemas.microsoft.com/office/powerpoint/2010/main" val="2720134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82F2A-C4F5-F2D3-D585-4223A4FA69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175C5-5DC2-5B31-4A11-5EFAA716AE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2972A3-94F0-0418-AB14-C544247FFF39}"/>
              </a:ext>
            </a:extLst>
          </p:cNvPr>
          <p:cNvSpPr>
            <a:spLocks noGrp="1"/>
          </p:cNvSpPr>
          <p:nvPr>
            <p:ph type="body" idx="1"/>
          </p:nvPr>
        </p:nvSpPr>
        <p:spPr/>
        <p:txBody>
          <a:bodyPr/>
          <a:lstStyle/>
          <a:p>
            <a:endParaRPr lang="en-GB" b="0" dirty="0"/>
          </a:p>
          <a:p>
            <a:pPr marL="171450" indent="-171450">
              <a:buFontTx/>
              <a:buChar char="-"/>
            </a:pPr>
            <a:endParaRPr lang="en-GB" b="1" dirty="0"/>
          </a:p>
        </p:txBody>
      </p:sp>
      <p:sp>
        <p:nvSpPr>
          <p:cNvPr id="4" name="Slide Number Placeholder 3">
            <a:extLst>
              <a:ext uri="{FF2B5EF4-FFF2-40B4-BE49-F238E27FC236}">
                <a16:creationId xmlns:a16="http://schemas.microsoft.com/office/drawing/2014/main" id="{6CE88CB3-FEEF-FD0F-EC5D-5392A9E21D3F}"/>
              </a:ext>
            </a:extLst>
          </p:cNvPr>
          <p:cNvSpPr>
            <a:spLocks noGrp="1"/>
          </p:cNvSpPr>
          <p:nvPr>
            <p:ph type="sldNum" sz="quarter" idx="5"/>
          </p:nvPr>
        </p:nvSpPr>
        <p:spPr/>
        <p:txBody>
          <a:bodyPr/>
          <a:lstStyle/>
          <a:p>
            <a:fld id="{52CA8045-A499-41BB-9D75-6A07010D05DF}" type="slidenum">
              <a:rPr lang="en-GB" smtClean="0"/>
              <a:t>5</a:t>
            </a:fld>
            <a:endParaRPr lang="en-GB"/>
          </a:p>
        </p:txBody>
      </p:sp>
    </p:spTree>
    <p:extLst>
      <p:ext uri="{BB962C8B-B14F-4D97-AF65-F5344CB8AC3E}">
        <p14:creationId xmlns:p14="http://schemas.microsoft.com/office/powerpoint/2010/main" val="3769779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9082797-2B02-4370-94A6-A0AC9B08A851}" type="slidenum">
              <a:rPr lang="en-GB" smtClean="0"/>
              <a:t>6</a:t>
            </a:fld>
            <a:endParaRPr lang="en-GB"/>
          </a:p>
        </p:txBody>
      </p:sp>
    </p:spTree>
    <p:extLst>
      <p:ext uri="{BB962C8B-B14F-4D97-AF65-F5344CB8AC3E}">
        <p14:creationId xmlns:p14="http://schemas.microsoft.com/office/powerpoint/2010/main" val="621948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DD7DF-D9F8-E74D-BCF2-FA3FCD2F38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65D1F4-5DD6-444D-411E-2D87F3CFB5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735DE2-704E-3DAC-FDB8-99B8DB357742}"/>
              </a:ext>
            </a:extLst>
          </p:cNvPr>
          <p:cNvSpPr>
            <a:spLocks noGrp="1"/>
          </p:cNvSpPr>
          <p:nvPr>
            <p:ph type="body" idx="1"/>
          </p:nvPr>
        </p:nvSpPr>
        <p:spPr/>
        <p:txBody>
          <a:bodyPr/>
          <a:lstStyle/>
          <a:p>
            <a:r>
              <a:rPr lang="en-GB" b="0" dirty="0"/>
              <a:t>Mental Health?</a:t>
            </a:r>
          </a:p>
          <a:p>
            <a:r>
              <a:rPr lang="en-GB" b="0" dirty="0"/>
              <a:t>Reporting Line</a:t>
            </a:r>
          </a:p>
          <a:p>
            <a:pPr marL="171450" indent="-171450">
              <a:buFontTx/>
              <a:buChar char="-"/>
            </a:pPr>
            <a:endParaRPr lang="en-GB" b="1" dirty="0"/>
          </a:p>
        </p:txBody>
      </p:sp>
      <p:sp>
        <p:nvSpPr>
          <p:cNvPr id="4" name="Slide Number Placeholder 3">
            <a:extLst>
              <a:ext uri="{FF2B5EF4-FFF2-40B4-BE49-F238E27FC236}">
                <a16:creationId xmlns:a16="http://schemas.microsoft.com/office/drawing/2014/main" id="{85DE1D72-CEC6-F2C3-ADDA-B8C61B773A14}"/>
              </a:ext>
            </a:extLst>
          </p:cNvPr>
          <p:cNvSpPr>
            <a:spLocks noGrp="1"/>
          </p:cNvSpPr>
          <p:nvPr>
            <p:ph type="sldNum" sz="quarter" idx="5"/>
          </p:nvPr>
        </p:nvSpPr>
        <p:spPr/>
        <p:txBody>
          <a:bodyPr/>
          <a:lstStyle/>
          <a:p>
            <a:fld id="{52CA8045-A499-41BB-9D75-6A07010D05DF}" type="slidenum">
              <a:rPr lang="en-GB" smtClean="0"/>
              <a:t>7</a:t>
            </a:fld>
            <a:endParaRPr lang="en-GB"/>
          </a:p>
        </p:txBody>
      </p:sp>
    </p:spTree>
    <p:extLst>
      <p:ext uri="{BB962C8B-B14F-4D97-AF65-F5344CB8AC3E}">
        <p14:creationId xmlns:p14="http://schemas.microsoft.com/office/powerpoint/2010/main" val="2805680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5AC2E-0F91-FB82-4B19-7D5FD9EF40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E6D235-7892-04B3-B296-DE9E43764B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71DF06-3906-FB49-6028-4145A7722189}"/>
              </a:ext>
            </a:extLst>
          </p:cNvPr>
          <p:cNvSpPr>
            <a:spLocks noGrp="1"/>
          </p:cNvSpPr>
          <p:nvPr>
            <p:ph type="body" idx="1"/>
          </p:nvPr>
        </p:nvSpPr>
        <p:spPr/>
        <p:txBody>
          <a:bodyPr/>
          <a:lstStyle/>
          <a:p>
            <a:r>
              <a:rPr lang="en-GB" b="0" dirty="0"/>
              <a:t>Mental Health?</a:t>
            </a:r>
          </a:p>
          <a:p>
            <a:r>
              <a:rPr lang="en-GB" b="0" dirty="0"/>
              <a:t>Reporting Line</a:t>
            </a:r>
          </a:p>
          <a:p>
            <a:pPr marL="171450" indent="-171450">
              <a:buFontTx/>
              <a:buChar char="-"/>
            </a:pPr>
            <a:endParaRPr lang="en-GB" b="1" dirty="0"/>
          </a:p>
        </p:txBody>
      </p:sp>
      <p:sp>
        <p:nvSpPr>
          <p:cNvPr id="4" name="Slide Number Placeholder 3">
            <a:extLst>
              <a:ext uri="{FF2B5EF4-FFF2-40B4-BE49-F238E27FC236}">
                <a16:creationId xmlns:a16="http://schemas.microsoft.com/office/drawing/2014/main" id="{49D22394-59B3-E85C-8D46-7246391229CD}"/>
              </a:ext>
            </a:extLst>
          </p:cNvPr>
          <p:cNvSpPr>
            <a:spLocks noGrp="1"/>
          </p:cNvSpPr>
          <p:nvPr>
            <p:ph type="sldNum" sz="quarter" idx="5"/>
          </p:nvPr>
        </p:nvSpPr>
        <p:spPr/>
        <p:txBody>
          <a:bodyPr/>
          <a:lstStyle/>
          <a:p>
            <a:fld id="{52CA8045-A499-41BB-9D75-6A07010D05DF}" type="slidenum">
              <a:rPr lang="en-GB" smtClean="0"/>
              <a:t>8</a:t>
            </a:fld>
            <a:endParaRPr lang="en-GB"/>
          </a:p>
        </p:txBody>
      </p:sp>
    </p:spTree>
    <p:extLst>
      <p:ext uri="{BB962C8B-B14F-4D97-AF65-F5344CB8AC3E}">
        <p14:creationId xmlns:p14="http://schemas.microsoft.com/office/powerpoint/2010/main" val="15319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E72C9-726C-1D06-3546-9D945C0D8A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22AF1D-8515-646C-949C-61A5540B54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018386-AB2E-794A-EF75-4769C5637434}"/>
              </a:ext>
            </a:extLst>
          </p:cNvPr>
          <p:cNvSpPr>
            <a:spLocks noGrp="1"/>
          </p:cNvSpPr>
          <p:nvPr>
            <p:ph type="body" idx="1"/>
          </p:nvPr>
        </p:nvSpPr>
        <p:spPr/>
        <p:txBody>
          <a:bodyPr/>
          <a:lstStyle/>
          <a:p>
            <a:endParaRPr lang="en-GB" b="0" dirty="0"/>
          </a:p>
          <a:p>
            <a:pPr marL="171450" indent="-171450">
              <a:buFontTx/>
              <a:buChar char="-"/>
            </a:pPr>
            <a:endParaRPr lang="en-GB" b="1" dirty="0"/>
          </a:p>
        </p:txBody>
      </p:sp>
      <p:sp>
        <p:nvSpPr>
          <p:cNvPr id="4" name="Slide Number Placeholder 3">
            <a:extLst>
              <a:ext uri="{FF2B5EF4-FFF2-40B4-BE49-F238E27FC236}">
                <a16:creationId xmlns:a16="http://schemas.microsoft.com/office/drawing/2014/main" id="{60C57CF6-1AE1-E10D-4928-D1DBE6BC672A}"/>
              </a:ext>
            </a:extLst>
          </p:cNvPr>
          <p:cNvSpPr>
            <a:spLocks noGrp="1"/>
          </p:cNvSpPr>
          <p:nvPr>
            <p:ph type="sldNum" sz="quarter" idx="5"/>
          </p:nvPr>
        </p:nvSpPr>
        <p:spPr/>
        <p:txBody>
          <a:bodyPr/>
          <a:lstStyle/>
          <a:p>
            <a:fld id="{52CA8045-A499-41BB-9D75-6A07010D05DF}" type="slidenum">
              <a:rPr lang="en-GB" smtClean="0"/>
              <a:t>10</a:t>
            </a:fld>
            <a:endParaRPr lang="en-GB"/>
          </a:p>
        </p:txBody>
      </p:sp>
    </p:spTree>
    <p:extLst>
      <p:ext uri="{BB962C8B-B14F-4D97-AF65-F5344CB8AC3E}">
        <p14:creationId xmlns:p14="http://schemas.microsoft.com/office/powerpoint/2010/main" val="3132773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38146-B828-E76D-5D2E-3295D215C8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ED6ECD-D216-980F-24D8-EDAA13E035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FE543B-30C4-DEA9-4672-3F899DED474D}"/>
              </a:ext>
            </a:extLst>
          </p:cNvPr>
          <p:cNvSpPr>
            <a:spLocks noGrp="1"/>
          </p:cNvSpPr>
          <p:nvPr>
            <p:ph type="body" idx="1"/>
          </p:nvPr>
        </p:nvSpPr>
        <p:spPr/>
        <p:txBody>
          <a:bodyPr/>
          <a:lstStyle/>
          <a:p>
            <a:endParaRPr lang="en-GB" b="0" dirty="0"/>
          </a:p>
          <a:p>
            <a:pPr marL="171450" indent="-171450">
              <a:buFontTx/>
              <a:buChar char="-"/>
            </a:pPr>
            <a:endParaRPr lang="en-GB" b="1" dirty="0"/>
          </a:p>
        </p:txBody>
      </p:sp>
      <p:sp>
        <p:nvSpPr>
          <p:cNvPr id="4" name="Slide Number Placeholder 3">
            <a:extLst>
              <a:ext uri="{FF2B5EF4-FFF2-40B4-BE49-F238E27FC236}">
                <a16:creationId xmlns:a16="http://schemas.microsoft.com/office/drawing/2014/main" id="{25C26F78-D7C6-FF20-5B19-597373F12AD9}"/>
              </a:ext>
            </a:extLst>
          </p:cNvPr>
          <p:cNvSpPr>
            <a:spLocks noGrp="1"/>
          </p:cNvSpPr>
          <p:nvPr>
            <p:ph type="sldNum" sz="quarter" idx="5"/>
          </p:nvPr>
        </p:nvSpPr>
        <p:spPr/>
        <p:txBody>
          <a:bodyPr/>
          <a:lstStyle/>
          <a:p>
            <a:fld id="{52CA8045-A499-41BB-9D75-6A07010D05DF}" type="slidenum">
              <a:rPr lang="en-GB" smtClean="0"/>
              <a:t>11</a:t>
            </a:fld>
            <a:endParaRPr lang="en-GB"/>
          </a:p>
        </p:txBody>
      </p:sp>
    </p:spTree>
    <p:extLst>
      <p:ext uri="{BB962C8B-B14F-4D97-AF65-F5344CB8AC3E}">
        <p14:creationId xmlns:p14="http://schemas.microsoft.com/office/powerpoint/2010/main" val="4152744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D2A46-6412-1965-FEDD-AEF119420A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08DC0-8FE6-1C33-AD80-11BC47B8E7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0D5A4C-4B53-0952-89D2-4A910443AE15}"/>
              </a:ext>
            </a:extLst>
          </p:cNvPr>
          <p:cNvSpPr>
            <a:spLocks noGrp="1"/>
          </p:cNvSpPr>
          <p:nvPr>
            <p:ph type="body" idx="1"/>
          </p:nvPr>
        </p:nvSpPr>
        <p:spPr/>
        <p:txBody>
          <a:bodyPr/>
          <a:lstStyle/>
          <a:p>
            <a:endParaRPr lang="en-GB" b="0" dirty="0"/>
          </a:p>
          <a:p>
            <a:pPr marL="171450" indent="-171450">
              <a:buFontTx/>
              <a:buChar char="-"/>
            </a:pPr>
            <a:endParaRPr lang="en-GB" b="1" dirty="0"/>
          </a:p>
        </p:txBody>
      </p:sp>
      <p:sp>
        <p:nvSpPr>
          <p:cNvPr id="4" name="Slide Number Placeholder 3">
            <a:extLst>
              <a:ext uri="{FF2B5EF4-FFF2-40B4-BE49-F238E27FC236}">
                <a16:creationId xmlns:a16="http://schemas.microsoft.com/office/drawing/2014/main" id="{48795FC5-7FBC-C28A-2F70-6B8A3F273C37}"/>
              </a:ext>
            </a:extLst>
          </p:cNvPr>
          <p:cNvSpPr>
            <a:spLocks noGrp="1"/>
          </p:cNvSpPr>
          <p:nvPr>
            <p:ph type="sldNum" sz="quarter" idx="5"/>
          </p:nvPr>
        </p:nvSpPr>
        <p:spPr/>
        <p:txBody>
          <a:bodyPr/>
          <a:lstStyle/>
          <a:p>
            <a:fld id="{52CA8045-A499-41BB-9D75-6A07010D05DF}" type="slidenum">
              <a:rPr lang="en-GB" smtClean="0"/>
              <a:t>12</a:t>
            </a:fld>
            <a:endParaRPr lang="en-GB"/>
          </a:p>
        </p:txBody>
      </p:sp>
    </p:spTree>
    <p:extLst>
      <p:ext uri="{BB962C8B-B14F-4D97-AF65-F5344CB8AC3E}">
        <p14:creationId xmlns:p14="http://schemas.microsoft.com/office/powerpoint/2010/main" val="4172825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65E43-00E3-B079-C39E-622A56E847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E3154E-90EF-2A13-1A13-0032F187FD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785A41-F1C1-0E4F-E295-4ECCBF32A332}"/>
              </a:ext>
            </a:extLst>
          </p:cNvPr>
          <p:cNvSpPr>
            <a:spLocks noGrp="1"/>
          </p:cNvSpPr>
          <p:nvPr>
            <p:ph type="body" idx="1"/>
          </p:nvPr>
        </p:nvSpPr>
        <p:spPr/>
        <p:txBody>
          <a:bodyPr/>
          <a:lstStyle/>
          <a:p>
            <a:endParaRPr lang="en-GB" b="0" dirty="0"/>
          </a:p>
          <a:p>
            <a:pPr marL="171450" indent="-171450">
              <a:buFontTx/>
              <a:buChar char="-"/>
            </a:pPr>
            <a:endParaRPr lang="en-GB" b="1" dirty="0"/>
          </a:p>
        </p:txBody>
      </p:sp>
      <p:sp>
        <p:nvSpPr>
          <p:cNvPr id="4" name="Slide Number Placeholder 3">
            <a:extLst>
              <a:ext uri="{FF2B5EF4-FFF2-40B4-BE49-F238E27FC236}">
                <a16:creationId xmlns:a16="http://schemas.microsoft.com/office/drawing/2014/main" id="{1FFA968E-3C75-5ED8-0966-BFE8ADC82BB0}"/>
              </a:ext>
            </a:extLst>
          </p:cNvPr>
          <p:cNvSpPr>
            <a:spLocks noGrp="1"/>
          </p:cNvSpPr>
          <p:nvPr>
            <p:ph type="sldNum" sz="quarter" idx="5"/>
          </p:nvPr>
        </p:nvSpPr>
        <p:spPr/>
        <p:txBody>
          <a:bodyPr/>
          <a:lstStyle/>
          <a:p>
            <a:fld id="{52CA8045-A499-41BB-9D75-6A07010D05DF}" type="slidenum">
              <a:rPr lang="en-GB" smtClean="0"/>
              <a:t>13</a:t>
            </a:fld>
            <a:endParaRPr lang="en-GB"/>
          </a:p>
        </p:txBody>
      </p:sp>
    </p:spTree>
    <p:extLst>
      <p:ext uri="{BB962C8B-B14F-4D97-AF65-F5344CB8AC3E}">
        <p14:creationId xmlns:p14="http://schemas.microsoft.com/office/powerpoint/2010/main" val="650180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C59FC-621F-9D2C-577F-0B06B56EB6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BA1A2B-697F-7177-D328-85737EFC4F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364F14-4A76-FC01-910F-3B83220FE174}"/>
              </a:ext>
            </a:extLst>
          </p:cNvPr>
          <p:cNvSpPr>
            <a:spLocks noGrp="1"/>
          </p:cNvSpPr>
          <p:nvPr>
            <p:ph type="body" idx="1"/>
          </p:nvPr>
        </p:nvSpPr>
        <p:spPr/>
        <p:txBody>
          <a:bodyPr/>
          <a:lstStyle/>
          <a:p>
            <a:endParaRPr lang="en-GB" b="0" dirty="0"/>
          </a:p>
          <a:p>
            <a:pPr marL="171450" indent="-171450">
              <a:buFontTx/>
              <a:buChar char="-"/>
            </a:pPr>
            <a:endParaRPr lang="en-GB" b="1" dirty="0"/>
          </a:p>
        </p:txBody>
      </p:sp>
      <p:sp>
        <p:nvSpPr>
          <p:cNvPr id="4" name="Slide Number Placeholder 3">
            <a:extLst>
              <a:ext uri="{FF2B5EF4-FFF2-40B4-BE49-F238E27FC236}">
                <a16:creationId xmlns:a16="http://schemas.microsoft.com/office/drawing/2014/main" id="{2A9DE5FA-4A11-6721-400C-C65A852A37BE}"/>
              </a:ext>
            </a:extLst>
          </p:cNvPr>
          <p:cNvSpPr>
            <a:spLocks noGrp="1"/>
          </p:cNvSpPr>
          <p:nvPr>
            <p:ph type="sldNum" sz="quarter" idx="5"/>
          </p:nvPr>
        </p:nvSpPr>
        <p:spPr/>
        <p:txBody>
          <a:bodyPr/>
          <a:lstStyle/>
          <a:p>
            <a:fld id="{52CA8045-A499-41BB-9D75-6A07010D05DF}" type="slidenum">
              <a:rPr lang="en-GB" smtClean="0"/>
              <a:t>14</a:t>
            </a:fld>
            <a:endParaRPr lang="en-GB"/>
          </a:p>
        </p:txBody>
      </p:sp>
    </p:spTree>
    <p:extLst>
      <p:ext uri="{BB962C8B-B14F-4D97-AF65-F5344CB8AC3E}">
        <p14:creationId xmlns:p14="http://schemas.microsoft.com/office/powerpoint/2010/main" val="1244290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84E96-7789-B57B-30F9-8781596A7F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2E7A4D-F238-7F08-AEAE-5DA1FCA8FA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97249E-4847-5477-E4D4-25B26F90A7D4}"/>
              </a:ext>
            </a:extLst>
          </p:cNvPr>
          <p:cNvSpPr>
            <a:spLocks noGrp="1"/>
          </p:cNvSpPr>
          <p:nvPr>
            <p:ph type="body" idx="1"/>
          </p:nvPr>
        </p:nvSpPr>
        <p:spPr/>
        <p:txBody>
          <a:bodyPr/>
          <a:lstStyle/>
          <a:p>
            <a:endParaRPr lang="en-GB" b="0" dirty="0"/>
          </a:p>
          <a:p>
            <a:pPr marL="171450" indent="-171450">
              <a:buFontTx/>
              <a:buChar char="-"/>
            </a:pPr>
            <a:endParaRPr lang="en-GB" b="1" dirty="0"/>
          </a:p>
        </p:txBody>
      </p:sp>
      <p:sp>
        <p:nvSpPr>
          <p:cNvPr id="4" name="Slide Number Placeholder 3">
            <a:extLst>
              <a:ext uri="{FF2B5EF4-FFF2-40B4-BE49-F238E27FC236}">
                <a16:creationId xmlns:a16="http://schemas.microsoft.com/office/drawing/2014/main" id="{61D50470-75B7-861F-BAF5-4A8D8D833D37}"/>
              </a:ext>
            </a:extLst>
          </p:cNvPr>
          <p:cNvSpPr>
            <a:spLocks noGrp="1"/>
          </p:cNvSpPr>
          <p:nvPr>
            <p:ph type="sldNum" sz="quarter" idx="5"/>
          </p:nvPr>
        </p:nvSpPr>
        <p:spPr/>
        <p:txBody>
          <a:bodyPr/>
          <a:lstStyle/>
          <a:p>
            <a:fld id="{52CA8045-A499-41BB-9D75-6A07010D05DF}" type="slidenum">
              <a:rPr lang="en-GB" smtClean="0"/>
              <a:t>15</a:t>
            </a:fld>
            <a:endParaRPr lang="en-GB"/>
          </a:p>
        </p:txBody>
      </p:sp>
    </p:spTree>
    <p:extLst>
      <p:ext uri="{BB962C8B-B14F-4D97-AF65-F5344CB8AC3E}">
        <p14:creationId xmlns:p14="http://schemas.microsoft.com/office/powerpoint/2010/main" val="258392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2919D-83CA-4A78-6CD7-B318BB61C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090861-D22B-09D4-EC4A-C556A94933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FAB676-8D82-BACF-AAE5-3D71B8168A16}"/>
              </a:ext>
            </a:extLst>
          </p:cNvPr>
          <p:cNvSpPr>
            <a:spLocks noGrp="1"/>
          </p:cNvSpPr>
          <p:nvPr>
            <p:ph type="body" idx="1"/>
          </p:nvPr>
        </p:nvSpPr>
        <p:spPr/>
        <p:txBody>
          <a:bodyPr/>
          <a:lstStyle/>
          <a:p>
            <a:endParaRPr lang="en-GB" b="0" dirty="0"/>
          </a:p>
          <a:p>
            <a:pPr marL="171450" indent="-171450">
              <a:buFontTx/>
              <a:buChar char="-"/>
            </a:pPr>
            <a:endParaRPr lang="en-GB" b="1" dirty="0"/>
          </a:p>
        </p:txBody>
      </p:sp>
      <p:sp>
        <p:nvSpPr>
          <p:cNvPr id="4" name="Slide Number Placeholder 3">
            <a:extLst>
              <a:ext uri="{FF2B5EF4-FFF2-40B4-BE49-F238E27FC236}">
                <a16:creationId xmlns:a16="http://schemas.microsoft.com/office/drawing/2014/main" id="{864FDB95-C282-7FC0-D598-F45845E486F8}"/>
              </a:ext>
            </a:extLst>
          </p:cNvPr>
          <p:cNvSpPr>
            <a:spLocks noGrp="1"/>
          </p:cNvSpPr>
          <p:nvPr>
            <p:ph type="sldNum" sz="quarter" idx="5"/>
          </p:nvPr>
        </p:nvSpPr>
        <p:spPr/>
        <p:txBody>
          <a:bodyPr/>
          <a:lstStyle/>
          <a:p>
            <a:fld id="{52CA8045-A499-41BB-9D75-6A07010D05DF}" type="slidenum">
              <a:rPr lang="en-GB" smtClean="0"/>
              <a:t>16</a:t>
            </a:fld>
            <a:endParaRPr lang="en-GB"/>
          </a:p>
        </p:txBody>
      </p:sp>
    </p:spTree>
    <p:extLst>
      <p:ext uri="{BB962C8B-B14F-4D97-AF65-F5344CB8AC3E}">
        <p14:creationId xmlns:p14="http://schemas.microsoft.com/office/powerpoint/2010/main" val="1330424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7663B-9FB3-F53C-D57C-7799B5807B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399959-0F67-F032-8AA6-0954273516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FB248E-C30D-DF1F-C329-A58BD81EE0A1}"/>
              </a:ext>
            </a:extLst>
          </p:cNvPr>
          <p:cNvSpPr>
            <a:spLocks noGrp="1"/>
          </p:cNvSpPr>
          <p:nvPr>
            <p:ph type="body" idx="1"/>
          </p:nvPr>
        </p:nvSpPr>
        <p:spPr/>
        <p:txBody>
          <a:bodyPr/>
          <a:lstStyle/>
          <a:p>
            <a:endParaRPr lang="en-GB" b="0" dirty="0"/>
          </a:p>
          <a:p>
            <a:pPr marL="171450" indent="-171450">
              <a:buFontTx/>
              <a:buChar char="-"/>
            </a:pPr>
            <a:endParaRPr lang="en-GB" b="1" dirty="0"/>
          </a:p>
        </p:txBody>
      </p:sp>
      <p:sp>
        <p:nvSpPr>
          <p:cNvPr id="4" name="Slide Number Placeholder 3">
            <a:extLst>
              <a:ext uri="{FF2B5EF4-FFF2-40B4-BE49-F238E27FC236}">
                <a16:creationId xmlns:a16="http://schemas.microsoft.com/office/drawing/2014/main" id="{EC5073C1-439C-6490-62CA-B1D9B320D7B4}"/>
              </a:ext>
            </a:extLst>
          </p:cNvPr>
          <p:cNvSpPr>
            <a:spLocks noGrp="1"/>
          </p:cNvSpPr>
          <p:nvPr>
            <p:ph type="sldNum" sz="quarter" idx="5"/>
          </p:nvPr>
        </p:nvSpPr>
        <p:spPr/>
        <p:txBody>
          <a:bodyPr/>
          <a:lstStyle/>
          <a:p>
            <a:fld id="{52CA8045-A499-41BB-9D75-6A07010D05DF}" type="slidenum">
              <a:rPr lang="en-GB" smtClean="0"/>
              <a:t>17</a:t>
            </a:fld>
            <a:endParaRPr lang="en-GB"/>
          </a:p>
        </p:txBody>
      </p:sp>
    </p:spTree>
    <p:extLst>
      <p:ext uri="{BB962C8B-B14F-4D97-AF65-F5344CB8AC3E}">
        <p14:creationId xmlns:p14="http://schemas.microsoft.com/office/powerpoint/2010/main" val="16748770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0AFCE-E45D-070B-B2D2-43B42FE7E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949544-C824-187F-87F0-076A374B29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252615-E3CF-65B1-4D41-B3E23826ED83}"/>
              </a:ext>
            </a:extLst>
          </p:cNvPr>
          <p:cNvSpPr>
            <a:spLocks noGrp="1"/>
          </p:cNvSpPr>
          <p:nvPr>
            <p:ph type="body" idx="1"/>
          </p:nvPr>
        </p:nvSpPr>
        <p:spPr/>
        <p:txBody>
          <a:bodyPr/>
          <a:lstStyle/>
          <a:p>
            <a:endParaRPr lang="en-GB" b="0" dirty="0"/>
          </a:p>
          <a:p>
            <a:pPr marL="171450" indent="-171450">
              <a:buFontTx/>
              <a:buChar char="-"/>
            </a:pPr>
            <a:endParaRPr lang="en-GB" b="1" dirty="0"/>
          </a:p>
        </p:txBody>
      </p:sp>
      <p:sp>
        <p:nvSpPr>
          <p:cNvPr id="4" name="Slide Number Placeholder 3">
            <a:extLst>
              <a:ext uri="{FF2B5EF4-FFF2-40B4-BE49-F238E27FC236}">
                <a16:creationId xmlns:a16="http://schemas.microsoft.com/office/drawing/2014/main" id="{92CB8891-8698-2424-F71D-1CDDA364FFB1}"/>
              </a:ext>
            </a:extLst>
          </p:cNvPr>
          <p:cNvSpPr>
            <a:spLocks noGrp="1"/>
          </p:cNvSpPr>
          <p:nvPr>
            <p:ph type="sldNum" sz="quarter" idx="5"/>
          </p:nvPr>
        </p:nvSpPr>
        <p:spPr/>
        <p:txBody>
          <a:bodyPr/>
          <a:lstStyle/>
          <a:p>
            <a:fld id="{52CA8045-A499-41BB-9D75-6A07010D05DF}" type="slidenum">
              <a:rPr lang="en-GB" smtClean="0"/>
              <a:t>18</a:t>
            </a:fld>
            <a:endParaRPr lang="en-GB"/>
          </a:p>
        </p:txBody>
      </p:sp>
    </p:spTree>
    <p:extLst>
      <p:ext uri="{BB962C8B-B14F-4D97-AF65-F5344CB8AC3E}">
        <p14:creationId xmlns:p14="http://schemas.microsoft.com/office/powerpoint/2010/main" val="39635743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4711E-6B33-3700-8FF6-DA11813DC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E496CD-360D-D9D5-5A4C-4F1516D76B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7432A9-F59D-71B4-AB0C-AD355DEC5060}"/>
              </a:ext>
            </a:extLst>
          </p:cNvPr>
          <p:cNvSpPr>
            <a:spLocks noGrp="1"/>
          </p:cNvSpPr>
          <p:nvPr>
            <p:ph type="body" idx="1"/>
          </p:nvPr>
        </p:nvSpPr>
        <p:spPr/>
        <p:txBody>
          <a:bodyPr/>
          <a:lstStyle/>
          <a:p>
            <a:endParaRPr lang="en-GB" b="0" dirty="0"/>
          </a:p>
          <a:p>
            <a:pPr marL="171450" indent="-171450">
              <a:buFontTx/>
              <a:buChar char="-"/>
            </a:pPr>
            <a:endParaRPr lang="en-GB" b="1" dirty="0"/>
          </a:p>
        </p:txBody>
      </p:sp>
      <p:sp>
        <p:nvSpPr>
          <p:cNvPr id="4" name="Slide Number Placeholder 3">
            <a:extLst>
              <a:ext uri="{FF2B5EF4-FFF2-40B4-BE49-F238E27FC236}">
                <a16:creationId xmlns:a16="http://schemas.microsoft.com/office/drawing/2014/main" id="{A6BA9DFC-B939-C2E6-E821-496ABEC9BB50}"/>
              </a:ext>
            </a:extLst>
          </p:cNvPr>
          <p:cNvSpPr>
            <a:spLocks noGrp="1"/>
          </p:cNvSpPr>
          <p:nvPr>
            <p:ph type="sldNum" sz="quarter" idx="5"/>
          </p:nvPr>
        </p:nvSpPr>
        <p:spPr/>
        <p:txBody>
          <a:bodyPr/>
          <a:lstStyle/>
          <a:p>
            <a:fld id="{52CA8045-A499-41BB-9D75-6A07010D05DF}" type="slidenum">
              <a:rPr lang="en-GB" smtClean="0"/>
              <a:t>19</a:t>
            </a:fld>
            <a:endParaRPr lang="en-GB"/>
          </a:p>
        </p:txBody>
      </p:sp>
    </p:spTree>
    <p:extLst>
      <p:ext uri="{BB962C8B-B14F-4D97-AF65-F5344CB8AC3E}">
        <p14:creationId xmlns:p14="http://schemas.microsoft.com/office/powerpoint/2010/main" val="1461399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F9940-E645-4F7C-E3ED-61E9C27ED5C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438DC97-E1AB-805A-6378-9691BAD273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EEC1CC55-31C7-C8A0-8FAE-83F6A3826898}"/>
              </a:ext>
            </a:extLst>
          </p:cNvPr>
          <p:cNvSpPr>
            <a:spLocks noGrp="1"/>
          </p:cNvSpPr>
          <p:nvPr>
            <p:ph type="dt" sz="half" idx="10"/>
          </p:nvPr>
        </p:nvSpPr>
        <p:spPr/>
        <p:txBody>
          <a:bodyPr/>
          <a:lstStyle/>
          <a:p>
            <a:fld id="{D6DDF5D2-E125-4C8D-A8ED-B449543DC696}" type="datetimeFigureOut">
              <a:rPr lang="en-GB" smtClean="0"/>
              <a:t>29/01/2025</a:t>
            </a:fld>
            <a:endParaRPr lang="en-GB"/>
          </a:p>
        </p:txBody>
      </p:sp>
      <p:sp>
        <p:nvSpPr>
          <p:cNvPr id="5" name="Footer Placeholder 4">
            <a:extLst>
              <a:ext uri="{FF2B5EF4-FFF2-40B4-BE49-F238E27FC236}">
                <a16:creationId xmlns:a16="http://schemas.microsoft.com/office/drawing/2014/main" id="{85E8B327-EBB4-467A-207F-4CAA8BCCE3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33D8AF-802E-C387-9BA8-3440D418B87C}"/>
              </a:ext>
            </a:extLst>
          </p:cNvPr>
          <p:cNvSpPr>
            <a:spLocks noGrp="1"/>
          </p:cNvSpPr>
          <p:nvPr>
            <p:ph type="sldNum" sz="quarter" idx="12"/>
          </p:nvPr>
        </p:nvSpPr>
        <p:spPr/>
        <p:txBody>
          <a:bodyPr/>
          <a:lstStyle/>
          <a:p>
            <a:fld id="{93034C98-E5E8-418D-BCE8-C1D6E20EB2FF}" type="slidenum">
              <a:rPr lang="en-GB" smtClean="0"/>
              <a:t>‹#›</a:t>
            </a:fld>
            <a:endParaRPr lang="en-GB"/>
          </a:p>
        </p:txBody>
      </p:sp>
    </p:spTree>
    <p:extLst>
      <p:ext uri="{BB962C8B-B14F-4D97-AF65-F5344CB8AC3E}">
        <p14:creationId xmlns:p14="http://schemas.microsoft.com/office/powerpoint/2010/main" val="2662167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CDE00-07D9-5C69-0B4D-CEEF0C2FFA2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70F704F-01B3-27F4-EAB2-B6C8FB2CCDB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945BF27-F3BA-43BA-F1DA-C5735ABA27B6}"/>
              </a:ext>
            </a:extLst>
          </p:cNvPr>
          <p:cNvSpPr>
            <a:spLocks noGrp="1"/>
          </p:cNvSpPr>
          <p:nvPr>
            <p:ph type="dt" sz="half" idx="10"/>
          </p:nvPr>
        </p:nvSpPr>
        <p:spPr/>
        <p:txBody>
          <a:bodyPr/>
          <a:lstStyle/>
          <a:p>
            <a:fld id="{D6DDF5D2-E125-4C8D-A8ED-B449543DC696}" type="datetimeFigureOut">
              <a:rPr lang="en-GB" smtClean="0"/>
              <a:t>29/01/2025</a:t>
            </a:fld>
            <a:endParaRPr lang="en-GB"/>
          </a:p>
        </p:txBody>
      </p:sp>
      <p:sp>
        <p:nvSpPr>
          <p:cNvPr id="5" name="Footer Placeholder 4">
            <a:extLst>
              <a:ext uri="{FF2B5EF4-FFF2-40B4-BE49-F238E27FC236}">
                <a16:creationId xmlns:a16="http://schemas.microsoft.com/office/drawing/2014/main" id="{6A148B60-183E-AB60-F7EB-F6BB7E61A9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A652E1-F92C-30CF-5227-AC646B3F27DA}"/>
              </a:ext>
            </a:extLst>
          </p:cNvPr>
          <p:cNvSpPr>
            <a:spLocks noGrp="1"/>
          </p:cNvSpPr>
          <p:nvPr>
            <p:ph type="sldNum" sz="quarter" idx="12"/>
          </p:nvPr>
        </p:nvSpPr>
        <p:spPr/>
        <p:txBody>
          <a:bodyPr/>
          <a:lstStyle/>
          <a:p>
            <a:fld id="{93034C98-E5E8-418D-BCE8-C1D6E20EB2FF}" type="slidenum">
              <a:rPr lang="en-GB" smtClean="0"/>
              <a:t>‹#›</a:t>
            </a:fld>
            <a:endParaRPr lang="en-GB"/>
          </a:p>
        </p:txBody>
      </p:sp>
    </p:spTree>
    <p:extLst>
      <p:ext uri="{BB962C8B-B14F-4D97-AF65-F5344CB8AC3E}">
        <p14:creationId xmlns:p14="http://schemas.microsoft.com/office/powerpoint/2010/main" val="290006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01B6B-C2E4-D0F1-6F2B-46FD583BA87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168012E-1AA0-B127-5BD3-316FE98A55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5DC6996-D913-DE12-EEF6-0929452F7583}"/>
              </a:ext>
            </a:extLst>
          </p:cNvPr>
          <p:cNvSpPr>
            <a:spLocks noGrp="1"/>
          </p:cNvSpPr>
          <p:nvPr>
            <p:ph type="dt" sz="half" idx="10"/>
          </p:nvPr>
        </p:nvSpPr>
        <p:spPr/>
        <p:txBody>
          <a:bodyPr/>
          <a:lstStyle/>
          <a:p>
            <a:fld id="{D6DDF5D2-E125-4C8D-A8ED-B449543DC696}" type="datetimeFigureOut">
              <a:rPr lang="en-GB" smtClean="0"/>
              <a:t>29/01/2025</a:t>
            </a:fld>
            <a:endParaRPr lang="en-GB"/>
          </a:p>
        </p:txBody>
      </p:sp>
      <p:sp>
        <p:nvSpPr>
          <p:cNvPr id="5" name="Footer Placeholder 4">
            <a:extLst>
              <a:ext uri="{FF2B5EF4-FFF2-40B4-BE49-F238E27FC236}">
                <a16:creationId xmlns:a16="http://schemas.microsoft.com/office/drawing/2014/main" id="{80486D7B-1A23-4BC5-355A-C6C2617C1B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841B91-AF44-7963-E4CA-2D6BA842001E}"/>
              </a:ext>
            </a:extLst>
          </p:cNvPr>
          <p:cNvSpPr>
            <a:spLocks noGrp="1"/>
          </p:cNvSpPr>
          <p:nvPr>
            <p:ph type="sldNum" sz="quarter" idx="12"/>
          </p:nvPr>
        </p:nvSpPr>
        <p:spPr/>
        <p:txBody>
          <a:bodyPr/>
          <a:lstStyle/>
          <a:p>
            <a:fld id="{93034C98-E5E8-418D-BCE8-C1D6E20EB2FF}" type="slidenum">
              <a:rPr lang="en-GB" smtClean="0"/>
              <a:t>‹#›</a:t>
            </a:fld>
            <a:endParaRPr lang="en-GB"/>
          </a:p>
        </p:txBody>
      </p:sp>
    </p:spTree>
    <p:extLst>
      <p:ext uri="{BB962C8B-B14F-4D97-AF65-F5344CB8AC3E}">
        <p14:creationId xmlns:p14="http://schemas.microsoft.com/office/powerpoint/2010/main" val="2456042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EA400-06ED-7575-49F1-5F7BBC08CF6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9442970-51B2-5325-C3D0-69FF5BCFF8C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F6267267-ED3D-3A66-BDA2-8566EF165BE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91728DB4-E9D4-E12A-2581-C916D362A9DB}"/>
              </a:ext>
            </a:extLst>
          </p:cNvPr>
          <p:cNvSpPr>
            <a:spLocks noGrp="1"/>
          </p:cNvSpPr>
          <p:nvPr>
            <p:ph type="dt" sz="half" idx="10"/>
          </p:nvPr>
        </p:nvSpPr>
        <p:spPr/>
        <p:txBody>
          <a:bodyPr/>
          <a:lstStyle/>
          <a:p>
            <a:fld id="{D6DDF5D2-E125-4C8D-A8ED-B449543DC696}" type="datetimeFigureOut">
              <a:rPr lang="en-GB" smtClean="0"/>
              <a:t>29/01/2025</a:t>
            </a:fld>
            <a:endParaRPr lang="en-GB"/>
          </a:p>
        </p:txBody>
      </p:sp>
      <p:sp>
        <p:nvSpPr>
          <p:cNvPr id="6" name="Footer Placeholder 5">
            <a:extLst>
              <a:ext uri="{FF2B5EF4-FFF2-40B4-BE49-F238E27FC236}">
                <a16:creationId xmlns:a16="http://schemas.microsoft.com/office/drawing/2014/main" id="{D035C691-9661-60A7-2CF5-CBB0B869A8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04D150-55E3-A1FB-B917-CFBF5985FEB7}"/>
              </a:ext>
            </a:extLst>
          </p:cNvPr>
          <p:cNvSpPr>
            <a:spLocks noGrp="1"/>
          </p:cNvSpPr>
          <p:nvPr>
            <p:ph type="sldNum" sz="quarter" idx="12"/>
          </p:nvPr>
        </p:nvSpPr>
        <p:spPr/>
        <p:txBody>
          <a:bodyPr/>
          <a:lstStyle/>
          <a:p>
            <a:fld id="{93034C98-E5E8-418D-BCE8-C1D6E20EB2FF}" type="slidenum">
              <a:rPr lang="en-GB" smtClean="0"/>
              <a:t>‹#›</a:t>
            </a:fld>
            <a:endParaRPr lang="en-GB"/>
          </a:p>
        </p:txBody>
      </p:sp>
    </p:spTree>
    <p:extLst>
      <p:ext uri="{BB962C8B-B14F-4D97-AF65-F5344CB8AC3E}">
        <p14:creationId xmlns:p14="http://schemas.microsoft.com/office/powerpoint/2010/main" val="4194784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B1129-6530-3C63-5BC7-94A5988E825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E4BC0B65-79DE-F590-23B1-A2AB728281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D294B4C-14D8-3E9C-125D-69DA185C20C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E2418156-2414-17EF-6723-1FA192756A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BC52D43-C1DB-5771-EB97-7D9D5842C9E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B7F0D91-F176-67A1-8048-E7853A175AAA}"/>
              </a:ext>
            </a:extLst>
          </p:cNvPr>
          <p:cNvSpPr>
            <a:spLocks noGrp="1"/>
          </p:cNvSpPr>
          <p:nvPr>
            <p:ph type="dt" sz="half" idx="10"/>
          </p:nvPr>
        </p:nvSpPr>
        <p:spPr/>
        <p:txBody>
          <a:bodyPr/>
          <a:lstStyle/>
          <a:p>
            <a:fld id="{D6DDF5D2-E125-4C8D-A8ED-B449543DC696}" type="datetimeFigureOut">
              <a:rPr lang="en-GB" smtClean="0"/>
              <a:t>29/01/2025</a:t>
            </a:fld>
            <a:endParaRPr lang="en-GB"/>
          </a:p>
        </p:txBody>
      </p:sp>
      <p:sp>
        <p:nvSpPr>
          <p:cNvPr id="8" name="Footer Placeholder 7">
            <a:extLst>
              <a:ext uri="{FF2B5EF4-FFF2-40B4-BE49-F238E27FC236}">
                <a16:creationId xmlns:a16="http://schemas.microsoft.com/office/drawing/2014/main" id="{03F2C060-F538-0D2A-97BE-B05E88BC71F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51E682C-7A16-2B77-847E-A8A82BBB6387}"/>
              </a:ext>
            </a:extLst>
          </p:cNvPr>
          <p:cNvSpPr>
            <a:spLocks noGrp="1"/>
          </p:cNvSpPr>
          <p:nvPr>
            <p:ph type="sldNum" sz="quarter" idx="12"/>
          </p:nvPr>
        </p:nvSpPr>
        <p:spPr/>
        <p:txBody>
          <a:bodyPr/>
          <a:lstStyle/>
          <a:p>
            <a:fld id="{93034C98-E5E8-418D-BCE8-C1D6E20EB2FF}" type="slidenum">
              <a:rPr lang="en-GB" smtClean="0"/>
              <a:t>‹#›</a:t>
            </a:fld>
            <a:endParaRPr lang="en-GB"/>
          </a:p>
        </p:txBody>
      </p:sp>
    </p:spTree>
    <p:extLst>
      <p:ext uri="{BB962C8B-B14F-4D97-AF65-F5344CB8AC3E}">
        <p14:creationId xmlns:p14="http://schemas.microsoft.com/office/powerpoint/2010/main" val="1775822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2D40E-3BF6-B455-94A3-55A9A68FBF5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299E0F50-4885-3C34-67E7-EDAFE2AFA819}"/>
              </a:ext>
            </a:extLst>
          </p:cNvPr>
          <p:cNvSpPr>
            <a:spLocks noGrp="1"/>
          </p:cNvSpPr>
          <p:nvPr>
            <p:ph type="dt" sz="half" idx="10"/>
          </p:nvPr>
        </p:nvSpPr>
        <p:spPr/>
        <p:txBody>
          <a:bodyPr/>
          <a:lstStyle/>
          <a:p>
            <a:fld id="{D6DDF5D2-E125-4C8D-A8ED-B449543DC696}" type="datetimeFigureOut">
              <a:rPr lang="en-GB" smtClean="0"/>
              <a:t>29/01/2025</a:t>
            </a:fld>
            <a:endParaRPr lang="en-GB"/>
          </a:p>
        </p:txBody>
      </p:sp>
      <p:sp>
        <p:nvSpPr>
          <p:cNvPr id="4" name="Footer Placeholder 3">
            <a:extLst>
              <a:ext uri="{FF2B5EF4-FFF2-40B4-BE49-F238E27FC236}">
                <a16:creationId xmlns:a16="http://schemas.microsoft.com/office/drawing/2014/main" id="{CAB356A7-78FD-6749-A96A-C2B00DE73A1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D5B45A-02D6-C703-FACF-8DC2DC12D8B0}"/>
              </a:ext>
            </a:extLst>
          </p:cNvPr>
          <p:cNvSpPr>
            <a:spLocks noGrp="1"/>
          </p:cNvSpPr>
          <p:nvPr>
            <p:ph type="sldNum" sz="quarter" idx="12"/>
          </p:nvPr>
        </p:nvSpPr>
        <p:spPr/>
        <p:txBody>
          <a:bodyPr/>
          <a:lstStyle/>
          <a:p>
            <a:fld id="{93034C98-E5E8-418D-BCE8-C1D6E20EB2FF}" type="slidenum">
              <a:rPr lang="en-GB" smtClean="0"/>
              <a:t>‹#›</a:t>
            </a:fld>
            <a:endParaRPr lang="en-GB"/>
          </a:p>
        </p:txBody>
      </p:sp>
    </p:spTree>
    <p:extLst>
      <p:ext uri="{BB962C8B-B14F-4D97-AF65-F5344CB8AC3E}">
        <p14:creationId xmlns:p14="http://schemas.microsoft.com/office/powerpoint/2010/main" val="3482258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226485-AB18-5328-1CA1-42B3282ED903}"/>
              </a:ext>
            </a:extLst>
          </p:cNvPr>
          <p:cNvSpPr>
            <a:spLocks noGrp="1"/>
          </p:cNvSpPr>
          <p:nvPr>
            <p:ph type="dt" sz="half" idx="10"/>
          </p:nvPr>
        </p:nvSpPr>
        <p:spPr/>
        <p:txBody>
          <a:bodyPr/>
          <a:lstStyle/>
          <a:p>
            <a:fld id="{D6DDF5D2-E125-4C8D-A8ED-B449543DC696}" type="datetimeFigureOut">
              <a:rPr lang="en-GB" smtClean="0"/>
              <a:t>29/01/2025</a:t>
            </a:fld>
            <a:endParaRPr lang="en-GB"/>
          </a:p>
        </p:txBody>
      </p:sp>
      <p:sp>
        <p:nvSpPr>
          <p:cNvPr id="3" name="Footer Placeholder 2">
            <a:extLst>
              <a:ext uri="{FF2B5EF4-FFF2-40B4-BE49-F238E27FC236}">
                <a16:creationId xmlns:a16="http://schemas.microsoft.com/office/drawing/2014/main" id="{8BB31B38-B0A8-2F24-8F33-A250FFDEA18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329AE4E-9128-1A20-20D8-FEED099EFE01}"/>
              </a:ext>
            </a:extLst>
          </p:cNvPr>
          <p:cNvSpPr>
            <a:spLocks noGrp="1"/>
          </p:cNvSpPr>
          <p:nvPr>
            <p:ph type="sldNum" sz="quarter" idx="12"/>
          </p:nvPr>
        </p:nvSpPr>
        <p:spPr/>
        <p:txBody>
          <a:bodyPr/>
          <a:lstStyle/>
          <a:p>
            <a:fld id="{93034C98-E5E8-418D-BCE8-C1D6E20EB2FF}" type="slidenum">
              <a:rPr lang="en-GB" smtClean="0"/>
              <a:t>‹#›</a:t>
            </a:fld>
            <a:endParaRPr lang="en-GB"/>
          </a:p>
        </p:txBody>
      </p:sp>
    </p:spTree>
    <p:extLst>
      <p:ext uri="{BB962C8B-B14F-4D97-AF65-F5344CB8AC3E}">
        <p14:creationId xmlns:p14="http://schemas.microsoft.com/office/powerpoint/2010/main" val="1350945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B23BE-C414-6E82-8903-98F00949A0D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AC07B3E1-9636-BC87-8443-9FEE0D85D9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EB8F7C2D-E8E8-5CE2-B239-E5BCD63B9E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51D6E1F-53EB-1E39-965F-E383B5D4FC92}"/>
              </a:ext>
            </a:extLst>
          </p:cNvPr>
          <p:cNvSpPr>
            <a:spLocks noGrp="1"/>
          </p:cNvSpPr>
          <p:nvPr>
            <p:ph type="dt" sz="half" idx="10"/>
          </p:nvPr>
        </p:nvSpPr>
        <p:spPr/>
        <p:txBody>
          <a:bodyPr/>
          <a:lstStyle/>
          <a:p>
            <a:fld id="{D6DDF5D2-E125-4C8D-A8ED-B449543DC696}" type="datetimeFigureOut">
              <a:rPr lang="en-GB" smtClean="0"/>
              <a:t>29/01/2025</a:t>
            </a:fld>
            <a:endParaRPr lang="en-GB"/>
          </a:p>
        </p:txBody>
      </p:sp>
      <p:sp>
        <p:nvSpPr>
          <p:cNvPr id="6" name="Footer Placeholder 5">
            <a:extLst>
              <a:ext uri="{FF2B5EF4-FFF2-40B4-BE49-F238E27FC236}">
                <a16:creationId xmlns:a16="http://schemas.microsoft.com/office/drawing/2014/main" id="{E25BA3B3-7536-D41B-38BC-11BBFA8930C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39D6EC-3FBD-C65A-66F7-9D4B4571C13F}"/>
              </a:ext>
            </a:extLst>
          </p:cNvPr>
          <p:cNvSpPr>
            <a:spLocks noGrp="1"/>
          </p:cNvSpPr>
          <p:nvPr>
            <p:ph type="sldNum" sz="quarter" idx="12"/>
          </p:nvPr>
        </p:nvSpPr>
        <p:spPr/>
        <p:txBody>
          <a:bodyPr/>
          <a:lstStyle/>
          <a:p>
            <a:fld id="{93034C98-E5E8-418D-BCE8-C1D6E20EB2FF}" type="slidenum">
              <a:rPr lang="en-GB" smtClean="0"/>
              <a:t>‹#›</a:t>
            </a:fld>
            <a:endParaRPr lang="en-GB"/>
          </a:p>
        </p:txBody>
      </p:sp>
    </p:spTree>
    <p:extLst>
      <p:ext uri="{BB962C8B-B14F-4D97-AF65-F5344CB8AC3E}">
        <p14:creationId xmlns:p14="http://schemas.microsoft.com/office/powerpoint/2010/main" val="2396952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7D2A2-3698-2DF1-9BEA-78C8DD1FC6D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96589AA1-074E-7863-3506-F16B79041A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55AFAA6-0801-86E8-C9D5-DFC7E9554C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96ACDE9-EEA6-E7CB-F4FC-0777ACD96C8E}"/>
              </a:ext>
            </a:extLst>
          </p:cNvPr>
          <p:cNvSpPr>
            <a:spLocks noGrp="1"/>
          </p:cNvSpPr>
          <p:nvPr>
            <p:ph type="dt" sz="half" idx="10"/>
          </p:nvPr>
        </p:nvSpPr>
        <p:spPr/>
        <p:txBody>
          <a:bodyPr/>
          <a:lstStyle/>
          <a:p>
            <a:fld id="{D6DDF5D2-E125-4C8D-A8ED-B449543DC696}" type="datetimeFigureOut">
              <a:rPr lang="en-GB" smtClean="0"/>
              <a:t>29/01/2025</a:t>
            </a:fld>
            <a:endParaRPr lang="en-GB"/>
          </a:p>
        </p:txBody>
      </p:sp>
      <p:sp>
        <p:nvSpPr>
          <p:cNvPr id="6" name="Footer Placeholder 5">
            <a:extLst>
              <a:ext uri="{FF2B5EF4-FFF2-40B4-BE49-F238E27FC236}">
                <a16:creationId xmlns:a16="http://schemas.microsoft.com/office/drawing/2014/main" id="{E8E83618-AC50-0E61-9E4B-01C3C76A35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7C1F31-B98C-5161-8A84-1EDF3E38302F}"/>
              </a:ext>
            </a:extLst>
          </p:cNvPr>
          <p:cNvSpPr>
            <a:spLocks noGrp="1"/>
          </p:cNvSpPr>
          <p:nvPr>
            <p:ph type="sldNum" sz="quarter" idx="12"/>
          </p:nvPr>
        </p:nvSpPr>
        <p:spPr/>
        <p:txBody>
          <a:bodyPr/>
          <a:lstStyle/>
          <a:p>
            <a:fld id="{93034C98-E5E8-418D-BCE8-C1D6E20EB2FF}" type="slidenum">
              <a:rPr lang="en-GB" smtClean="0"/>
              <a:t>‹#›</a:t>
            </a:fld>
            <a:endParaRPr lang="en-GB"/>
          </a:p>
        </p:txBody>
      </p:sp>
    </p:spTree>
    <p:extLst>
      <p:ext uri="{BB962C8B-B14F-4D97-AF65-F5344CB8AC3E}">
        <p14:creationId xmlns:p14="http://schemas.microsoft.com/office/powerpoint/2010/main" val="1753100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6768D-0240-C397-BAB9-7CF2E7511CD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E45FEB7-533B-BC7A-5F52-DFEA766589A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BE51811-0176-042D-8C04-A2E024085AF4}"/>
              </a:ext>
            </a:extLst>
          </p:cNvPr>
          <p:cNvSpPr>
            <a:spLocks noGrp="1"/>
          </p:cNvSpPr>
          <p:nvPr>
            <p:ph type="dt" sz="half" idx="10"/>
          </p:nvPr>
        </p:nvSpPr>
        <p:spPr/>
        <p:txBody>
          <a:bodyPr/>
          <a:lstStyle/>
          <a:p>
            <a:fld id="{D6DDF5D2-E125-4C8D-A8ED-B449543DC696}" type="datetimeFigureOut">
              <a:rPr lang="en-GB" smtClean="0"/>
              <a:t>29/01/2025</a:t>
            </a:fld>
            <a:endParaRPr lang="en-GB"/>
          </a:p>
        </p:txBody>
      </p:sp>
      <p:sp>
        <p:nvSpPr>
          <p:cNvPr id="5" name="Footer Placeholder 4">
            <a:extLst>
              <a:ext uri="{FF2B5EF4-FFF2-40B4-BE49-F238E27FC236}">
                <a16:creationId xmlns:a16="http://schemas.microsoft.com/office/drawing/2014/main" id="{8298D44B-9563-AF07-AF8B-594C213374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F388B1-4301-AEF9-6309-D41BF90B38BC}"/>
              </a:ext>
            </a:extLst>
          </p:cNvPr>
          <p:cNvSpPr>
            <a:spLocks noGrp="1"/>
          </p:cNvSpPr>
          <p:nvPr>
            <p:ph type="sldNum" sz="quarter" idx="12"/>
          </p:nvPr>
        </p:nvSpPr>
        <p:spPr/>
        <p:txBody>
          <a:bodyPr/>
          <a:lstStyle/>
          <a:p>
            <a:fld id="{93034C98-E5E8-418D-BCE8-C1D6E20EB2FF}" type="slidenum">
              <a:rPr lang="en-GB" smtClean="0"/>
              <a:t>‹#›</a:t>
            </a:fld>
            <a:endParaRPr lang="en-GB"/>
          </a:p>
        </p:txBody>
      </p:sp>
    </p:spTree>
    <p:extLst>
      <p:ext uri="{BB962C8B-B14F-4D97-AF65-F5344CB8AC3E}">
        <p14:creationId xmlns:p14="http://schemas.microsoft.com/office/powerpoint/2010/main" val="3489689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049C16-EE26-34A7-C2A5-A4183F331F2E}"/>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9E0996F3-98E7-D595-0197-7DE3751A38C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8A7ED3B-C792-69E8-650C-AD9EA89E7AD3}"/>
              </a:ext>
            </a:extLst>
          </p:cNvPr>
          <p:cNvSpPr>
            <a:spLocks noGrp="1"/>
          </p:cNvSpPr>
          <p:nvPr>
            <p:ph type="dt" sz="half" idx="10"/>
          </p:nvPr>
        </p:nvSpPr>
        <p:spPr/>
        <p:txBody>
          <a:bodyPr/>
          <a:lstStyle/>
          <a:p>
            <a:fld id="{D6DDF5D2-E125-4C8D-A8ED-B449543DC696}" type="datetimeFigureOut">
              <a:rPr lang="en-GB" smtClean="0"/>
              <a:t>29/01/2025</a:t>
            </a:fld>
            <a:endParaRPr lang="en-GB"/>
          </a:p>
        </p:txBody>
      </p:sp>
      <p:sp>
        <p:nvSpPr>
          <p:cNvPr id="5" name="Footer Placeholder 4">
            <a:extLst>
              <a:ext uri="{FF2B5EF4-FFF2-40B4-BE49-F238E27FC236}">
                <a16:creationId xmlns:a16="http://schemas.microsoft.com/office/drawing/2014/main" id="{63913CC1-E590-A492-5085-EA173272B9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F71CD1-089A-73D9-F67A-99010E4E29BF}"/>
              </a:ext>
            </a:extLst>
          </p:cNvPr>
          <p:cNvSpPr>
            <a:spLocks noGrp="1"/>
          </p:cNvSpPr>
          <p:nvPr>
            <p:ph type="sldNum" sz="quarter" idx="12"/>
          </p:nvPr>
        </p:nvSpPr>
        <p:spPr/>
        <p:txBody>
          <a:bodyPr/>
          <a:lstStyle/>
          <a:p>
            <a:fld id="{93034C98-E5E8-418D-BCE8-C1D6E20EB2FF}" type="slidenum">
              <a:rPr lang="en-GB" smtClean="0"/>
              <a:t>‹#›</a:t>
            </a:fld>
            <a:endParaRPr lang="en-GB"/>
          </a:p>
        </p:txBody>
      </p:sp>
    </p:spTree>
    <p:extLst>
      <p:ext uri="{BB962C8B-B14F-4D97-AF65-F5344CB8AC3E}">
        <p14:creationId xmlns:p14="http://schemas.microsoft.com/office/powerpoint/2010/main" val="1963189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05D6EB-4525-7F4F-416A-C2641B508D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79D57C3-BB2D-181F-BDA4-D8B1628D72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ABCB87F-ABC7-2876-B933-CA2E3222F1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DDF5D2-E125-4C8D-A8ED-B449543DC696}" type="datetimeFigureOut">
              <a:rPr lang="en-GB" smtClean="0"/>
              <a:t>29/01/2025</a:t>
            </a:fld>
            <a:endParaRPr lang="en-GB"/>
          </a:p>
        </p:txBody>
      </p:sp>
      <p:sp>
        <p:nvSpPr>
          <p:cNvPr id="5" name="Footer Placeholder 4">
            <a:extLst>
              <a:ext uri="{FF2B5EF4-FFF2-40B4-BE49-F238E27FC236}">
                <a16:creationId xmlns:a16="http://schemas.microsoft.com/office/drawing/2014/main" id="{77C3C52E-7AF5-6B36-2954-DB02C5B907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05D6E5F-E8B3-8E42-8401-D2538F0C50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34C98-E5E8-418D-BCE8-C1D6E20EB2FF}" type="slidenum">
              <a:rPr lang="en-GB" smtClean="0"/>
              <a:t>‹#›</a:t>
            </a:fld>
            <a:endParaRPr lang="en-GB"/>
          </a:p>
        </p:txBody>
      </p:sp>
    </p:spTree>
    <p:extLst>
      <p:ext uri="{BB962C8B-B14F-4D97-AF65-F5344CB8AC3E}">
        <p14:creationId xmlns:p14="http://schemas.microsoft.com/office/powerpoint/2010/main" val="23560594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12.svg"/><Relationship Id="rId5" Type="http://schemas.openxmlformats.org/officeDocument/2006/relationships/diagramQuickStyle" Target="../diagrams/quickStyle2.xml"/><Relationship Id="rId10" Type="http://schemas.openxmlformats.org/officeDocument/2006/relationships/image" Target="../media/image11.png"/><Relationship Id="rId4" Type="http://schemas.openxmlformats.org/officeDocument/2006/relationships/diagramLayout" Target="../diagrams/layout2.xml"/><Relationship Id="rId9" Type="http://schemas.openxmlformats.org/officeDocument/2006/relationships/image" Target="../media/image10.sv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image" Target="../media/image12.svg"/><Relationship Id="rId5" Type="http://schemas.openxmlformats.org/officeDocument/2006/relationships/diagramQuickStyle" Target="../diagrams/quickStyle3.xml"/><Relationship Id="rId10" Type="http://schemas.openxmlformats.org/officeDocument/2006/relationships/image" Target="../media/image11.png"/><Relationship Id="rId4" Type="http://schemas.openxmlformats.org/officeDocument/2006/relationships/diagramLayout" Target="../diagrams/layout3.xml"/><Relationship Id="rId9" Type="http://schemas.openxmlformats.org/officeDocument/2006/relationships/image" Target="../media/image10.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BE8DA03-B658-3519-47C3-CD75C2A9B628}"/>
              </a:ext>
            </a:extLst>
          </p:cNvPr>
          <p:cNvSpPr>
            <a:spLocks noGrp="1"/>
          </p:cNvSpPr>
          <p:nvPr>
            <p:ph type="ctrTitle"/>
          </p:nvPr>
        </p:nvSpPr>
        <p:spPr>
          <a:xfrm>
            <a:off x="6970" y="4515168"/>
            <a:ext cx="10592174" cy="1810476"/>
          </a:xfrm>
        </p:spPr>
        <p:txBody>
          <a:bodyPr anchor="t">
            <a:normAutofit/>
          </a:bodyPr>
          <a:lstStyle/>
          <a:p>
            <a:pPr algn="l">
              <a:spcBef>
                <a:spcPts val="1200"/>
              </a:spcBef>
              <a:spcAft>
                <a:spcPts val="1200"/>
              </a:spcAft>
            </a:pPr>
            <a:br>
              <a:rPr lang="en-GB" sz="2000" b="1" dirty="0">
                <a:solidFill>
                  <a:schemeClr val="tx2"/>
                </a:solidFill>
              </a:rPr>
            </a:br>
            <a:r>
              <a:rPr lang="en-GB" sz="3200" b="1" dirty="0">
                <a:solidFill>
                  <a:schemeClr val="tx2"/>
                </a:solidFill>
                <a:latin typeface="Aptos" panose="020B0004020202020204" pitchFamily="34" charset="0"/>
              </a:rPr>
              <a:t>Lancashire and South Cumbria</a:t>
            </a:r>
            <a:br>
              <a:rPr lang="en-GB" sz="3200" b="1" dirty="0">
                <a:solidFill>
                  <a:schemeClr val="tx2"/>
                </a:solidFill>
                <a:latin typeface="Aptos" panose="020B0004020202020204" pitchFamily="34" charset="0"/>
              </a:rPr>
            </a:br>
            <a:r>
              <a:rPr lang="en-GB" sz="3200" b="1" dirty="0">
                <a:solidFill>
                  <a:schemeClr val="tx2"/>
                </a:solidFill>
                <a:latin typeface="Aptos" panose="020B0004020202020204" pitchFamily="34" charset="0"/>
              </a:rPr>
              <a:t>Transforming Community Care Milestone Planning  </a:t>
            </a:r>
            <a:endParaRPr lang="en-GB" sz="2000" b="1" dirty="0">
              <a:solidFill>
                <a:schemeClr val="tx2"/>
              </a:solidFill>
              <a:latin typeface="Aptos" panose="020B0004020202020204" pitchFamily="34" charset="0"/>
            </a:endParaRPr>
          </a:p>
        </p:txBody>
      </p:sp>
      <p:pic>
        <p:nvPicPr>
          <p:cNvPr id="6" name="Picture 5">
            <a:extLst>
              <a:ext uri="{FF2B5EF4-FFF2-40B4-BE49-F238E27FC236}">
                <a16:creationId xmlns:a16="http://schemas.microsoft.com/office/drawing/2014/main" id="{E645E9F2-F60A-5892-400C-64D50E8CB2F8}"/>
              </a:ext>
            </a:extLst>
          </p:cNvPr>
          <p:cNvPicPr>
            <a:picLocks noChangeAspect="1"/>
          </p:cNvPicPr>
          <p:nvPr/>
        </p:nvPicPr>
        <p:blipFill rotWithShape="1">
          <a:blip r:embed="rId2"/>
          <a:srcRect t="13540" b="20506"/>
          <a:stretch/>
        </p:blipFill>
        <p:spPr>
          <a:xfrm>
            <a:off x="-3050" y="20218"/>
            <a:ext cx="12192001" cy="4201449"/>
          </a:xfrm>
          <a:prstGeom prst="rect">
            <a:avLst/>
          </a:prstGeom>
        </p:spPr>
      </p:pic>
      <p:pic>
        <p:nvPicPr>
          <p:cNvPr id="2052" name="Picture 4" descr="Have your say on the draft priorities for Lancashire and South Cumbria  Integrated Care Partnership - Healthwatch Blackpool">
            <a:extLst>
              <a:ext uri="{FF2B5EF4-FFF2-40B4-BE49-F238E27FC236}">
                <a16:creationId xmlns:a16="http://schemas.microsoft.com/office/drawing/2014/main" id="{5CFCF2F7-D59D-9F69-22BF-0F136BFCBB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5870" y="5715951"/>
            <a:ext cx="3473081" cy="114204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8F7DC154-49C9-548D-246A-33023A0513C5}"/>
              </a:ext>
            </a:extLst>
          </p:cNvPr>
          <p:cNvPicPr>
            <a:picLocks noChangeAspect="1"/>
          </p:cNvPicPr>
          <p:nvPr/>
        </p:nvPicPr>
        <p:blipFill>
          <a:blip r:embed="rId4"/>
          <a:stretch>
            <a:fillRect/>
          </a:stretch>
        </p:blipFill>
        <p:spPr>
          <a:xfrm>
            <a:off x="10315450" y="4515168"/>
            <a:ext cx="1626178" cy="1064651"/>
          </a:xfrm>
          <a:prstGeom prst="rect">
            <a:avLst/>
          </a:prstGeom>
        </p:spPr>
      </p:pic>
    </p:spTree>
    <p:extLst>
      <p:ext uri="{BB962C8B-B14F-4D97-AF65-F5344CB8AC3E}">
        <p14:creationId xmlns:p14="http://schemas.microsoft.com/office/powerpoint/2010/main" val="2507621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2E7EB-B6E2-896C-C87D-C0ED44516515}"/>
              </a:ext>
            </a:extLst>
          </p:cNvPr>
          <p:cNvSpPr>
            <a:spLocks noGrp="1"/>
          </p:cNvSpPr>
          <p:nvPr>
            <p:ph type="title"/>
          </p:nvPr>
        </p:nvSpPr>
        <p:spPr>
          <a:xfrm>
            <a:off x="114300" y="235657"/>
            <a:ext cx="10515600" cy="1325563"/>
          </a:xfrm>
        </p:spPr>
        <p:txBody>
          <a:bodyPr vert="horz" lIns="91440" tIns="45720" rIns="91440" bIns="45720" rtlCol="0" anchor="t">
            <a:normAutofit/>
          </a:bodyPr>
          <a:lstStyle/>
          <a:p>
            <a:pPr>
              <a:spcBef>
                <a:spcPts val="1200"/>
              </a:spcBef>
              <a:spcAft>
                <a:spcPts val="1200"/>
              </a:spcAft>
            </a:pPr>
            <a:r>
              <a:rPr lang="en-GB" b="1" dirty="0">
                <a:solidFill>
                  <a:srgbClr val="44546A"/>
                </a:solidFill>
                <a:latin typeface="Aptos" panose="020B0004020202020204" pitchFamily="34" charset="0"/>
              </a:rPr>
              <a:t>TCC Vision</a:t>
            </a:r>
          </a:p>
        </p:txBody>
      </p:sp>
      <p:sp>
        <p:nvSpPr>
          <p:cNvPr id="3" name="Content Placeholder 2">
            <a:extLst>
              <a:ext uri="{FF2B5EF4-FFF2-40B4-BE49-F238E27FC236}">
                <a16:creationId xmlns:a16="http://schemas.microsoft.com/office/drawing/2014/main" id="{24901151-AFA5-2821-F3B2-B89D39A3E0A2}"/>
              </a:ext>
            </a:extLst>
          </p:cNvPr>
          <p:cNvSpPr>
            <a:spLocks noGrp="1"/>
          </p:cNvSpPr>
          <p:nvPr>
            <p:ph idx="1"/>
          </p:nvPr>
        </p:nvSpPr>
        <p:spPr>
          <a:xfrm>
            <a:off x="838200" y="1561220"/>
            <a:ext cx="10515600" cy="4351338"/>
          </a:xfrm>
        </p:spPr>
        <p:txBody>
          <a:bodyPr/>
          <a:lstStyle/>
          <a:p>
            <a:pPr marL="0" indent="0" algn="ctr">
              <a:buNone/>
            </a:pPr>
            <a:r>
              <a:rPr lang="en-GB" dirty="0">
                <a:solidFill>
                  <a:schemeClr val="tx2"/>
                </a:solidFill>
                <a:latin typeface="Aptos" panose="020B0004020202020204" pitchFamily="34" charset="0"/>
              </a:rPr>
              <a:t>To achieve our vision of having a high quality, community-centred health and care system by 2035, the ICB is undertaking an extensive programme of work to transform community care. </a:t>
            </a:r>
          </a:p>
          <a:p>
            <a:pPr marL="0" indent="0" algn="ctr">
              <a:buNone/>
            </a:pPr>
            <a:r>
              <a:rPr lang="en-GB" dirty="0">
                <a:solidFill>
                  <a:schemeClr val="tx2"/>
                </a:solidFill>
                <a:latin typeface="Aptos" panose="020B0004020202020204" pitchFamily="34" charset="0"/>
              </a:rPr>
              <a:t>The ambition is to keep people safe and well at home, by bringing care closer to where they live and treating more people outside of a hospital setting where possible. </a:t>
            </a:r>
          </a:p>
          <a:p>
            <a:pPr marL="0" indent="0" algn="ctr">
              <a:buNone/>
            </a:pPr>
            <a:r>
              <a:rPr lang="en-GB" dirty="0">
                <a:solidFill>
                  <a:schemeClr val="tx2"/>
                </a:solidFill>
                <a:latin typeface="Aptos" panose="020B0004020202020204" pitchFamily="34" charset="0"/>
              </a:rPr>
              <a:t>Over the coming months, we will produce a 2–10-year transforming community care strategy which is led by clinicians and co-produced with people living in Lancashire and South Cumbria. </a:t>
            </a:r>
          </a:p>
        </p:txBody>
      </p:sp>
      <p:pic>
        <p:nvPicPr>
          <p:cNvPr id="4" name="Picture 4" descr="Have your say on the draft priorities for Lancashire and South Cumbria  Integrated Care Partnership - Healthwatch Blackpool">
            <a:extLst>
              <a:ext uri="{FF2B5EF4-FFF2-40B4-BE49-F238E27FC236}">
                <a16:creationId xmlns:a16="http://schemas.microsoft.com/office/drawing/2014/main" id="{16E98FBB-19E4-E1EC-BF72-2A95DB835D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8919" y="-3019"/>
            <a:ext cx="3473081" cy="1142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949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F0754-BCB5-D97E-7ECE-9E461118B0A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43E5107-A82A-C5F1-249D-C7F017893550}"/>
              </a:ext>
            </a:extLst>
          </p:cNvPr>
          <p:cNvSpPr>
            <a:spLocks noGrp="1"/>
          </p:cNvSpPr>
          <p:nvPr>
            <p:ph type="sldNum" sz="quarter" idx="12"/>
          </p:nvPr>
        </p:nvSpPr>
        <p:spPr/>
        <p:txBody>
          <a:bodyPr/>
          <a:lstStyle/>
          <a:p>
            <a:fld id="{0E46C6AB-08EF-4955-A1A2-85FDD7E5F3EF}" type="slidenum">
              <a:rPr lang="en-GB" smtClean="0"/>
              <a:t>3</a:t>
            </a:fld>
            <a:endParaRPr lang="en-GB" dirty="0"/>
          </a:p>
        </p:txBody>
      </p:sp>
      <p:sp>
        <p:nvSpPr>
          <p:cNvPr id="12" name="Title 1">
            <a:extLst>
              <a:ext uri="{FF2B5EF4-FFF2-40B4-BE49-F238E27FC236}">
                <a16:creationId xmlns:a16="http://schemas.microsoft.com/office/drawing/2014/main" id="{D6703003-EECE-A757-B5D5-8AC46A7BBC56}"/>
              </a:ext>
            </a:extLst>
          </p:cNvPr>
          <p:cNvSpPr txBox="1">
            <a:spLocks/>
          </p:cNvSpPr>
          <p:nvPr/>
        </p:nvSpPr>
        <p:spPr>
          <a:xfrm>
            <a:off x="0" y="0"/>
            <a:ext cx="10592174" cy="100065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1200"/>
              </a:spcAft>
            </a:pPr>
            <a:br>
              <a:rPr lang="en-GB" sz="2200" b="1" dirty="0">
                <a:solidFill>
                  <a:schemeClr val="tx2"/>
                </a:solidFill>
              </a:rPr>
            </a:br>
            <a:r>
              <a:rPr lang="en-GB" sz="3600" b="1" dirty="0">
                <a:solidFill>
                  <a:schemeClr val="tx2"/>
                </a:solidFill>
                <a:latin typeface="Aptos" panose="020B0004020202020204" pitchFamily="34" charset="0"/>
              </a:rPr>
              <a:t>Milestones</a:t>
            </a:r>
            <a:endParaRPr lang="en-GB" sz="2200" b="1" dirty="0">
              <a:solidFill>
                <a:schemeClr val="tx2"/>
              </a:solidFill>
              <a:latin typeface="Aptos" panose="020B0004020202020204" pitchFamily="34" charset="0"/>
            </a:endParaRPr>
          </a:p>
        </p:txBody>
      </p:sp>
      <p:pic>
        <p:nvPicPr>
          <p:cNvPr id="8" name="Picture 7">
            <a:extLst>
              <a:ext uri="{FF2B5EF4-FFF2-40B4-BE49-F238E27FC236}">
                <a16:creationId xmlns:a16="http://schemas.microsoft.com/office/drawing/2014/main" id="{3D669A6D-EA43-F4A2-C4BF-9627125DD4B0}"/>
              </a:ext>
            </a:extLst>
          </p:cNvPr>
          <p:cNvPicPr>
            <a:picLocks noChangeAspect="1"/>
          </p:cNvPicPr>
          <p:nvPr/>
        </p:nvPicPr>
        <p:blipFill>
          <a:blip r:embed="rId3"/>
          <a:stretch>
            <a:fillRect/>
          </a:stretch>
        </p:blipFill>
        <p:spPr>
          <a:xfrm>
            <a:off x="2172122" y="1681143"/>
            <a:ext cx="9570672" cy="2862674"/>
          </a:xfrm>
          <a:prstGeom prst="rect">
            <a:avLst/>
          </a:prstGeom>
        </p:spPr>
      </p:pic>
      <p:sp>
        <p:nvSpPr>
          <p:cNvPr id="2" name="Arrow: Right 1">
            <a:extLst>
              <a:ext uri="{FF2B5EF4-FFF2-40B4-BE49-F238E27FC236}">
                <a16:creationId xmlns:a16="http://schemas.microsoft.com/office/drawing/2014/main" id="{541D02FF-940E-0619-56AD-7D51864FD113}"/>
              </a:ext>
            </a:extLst>
          </p:cNvPr>
          <p:cNvSpPr/>
          <p:nvPr/>
        </p:nvSpPr>
        <p:spPr>
          <a:xfrm>
            <a:off x="146303" y="1659222"/>
            <a:ext cx="1854257" cy="112969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Where we are now</a:t>
            </a:r>
          </a:p>
        </p:txBody>
      </p:sp>
    </p:spTree>
    <p:extLst>
      <p:ext uri="{BB962C8B-B14F-4D97-AF65-F5344CB8AC3E}">
        <p14:creationId xmlns:p14="http://schemas.microsoft.com/office/powerpoint/2010/main" val="2728866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68D51-8AF1-508B-EE99-483B9B6128E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D58791E-D7ED-BB0B-9329-42AD6C36DB55}"/>
              </a:ext>
            </a:extLst>
          </p:cNvPr>
          <p:cNvSpPr>
            <a:spLocks noGrp="1"/>
          </p:cNvSpPr>
          <p:nvPr>
            <p:ph type="sldNum" sz="quarter" idx="12"/>
          </p:nvPr>
        </p:nvSpPr>
        <p:spPr/>
        <p:txBody>
          <a:bodyPr/>
          <a:lstStyle/>
          <a:p>
            <a:fld id="{0E46C6AB-08EF-4955-A1A2-85FDD7E5F3EF}" type="slidenum">
              <a:rPr lang="en-GB" smtClean="0"/>
              <a:t>4</a:t>
            </a:fld>
            <a:endParaRPr lang="en-GB" dirty="0"/>
          </a:p>
        </p:txBody>
      </p:sp>
      <p:sp>
        <p:nvSpPr>
          <p:cNvPr id="12" name="Title 1">
            <a:extLst>
              <a:ext uri="{FF2B5EF4-FFF2-40B4-BE49-F238E27FC236}">
                <a16:creationId xmlns:a16="http://schemas.microsoft.com/office/drawing/2014/main" id="{94524059-8085-4A1B-74A2-3D816E440DF6}"/>
              </a:ext>
            </a:extLst>
          </p:cNvPr>
          <p:cNvSpPr txBox="1">
            <a:spLocks/>
          </p:cNvSpPr>
          <p:nvPr/>
        </p:nvSpPr>
        <p:spPr>
          <a:xfrm>
            <a:off x="0" y="-132767"/>
            <a:ext cx="10592174" cy="1000655"/>
          </a:xfrm>
          <a:prstGeom prst="rect">
            <a:avLst/>
          </a:prstGeom>
        </p:spPr>
        <p:txBody>
          <a:bodyPr vert="horz" lIns="91440" tIns="45720" rIns="91440" bIns="45720" rtlCol="0" anchor="t">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1200"/>
              </a:spcAft>
            </a:pPr>
            <a:br>
              <a:rPr lang="en-GB" sz="2200" b="1" dirty="0">
                <a:solidFill>
                  <a:schemeClr val="tx2"/>
                </a:solidFill>
              </a:rPr>
            </a:br>
            <a:r>
              <a:rPr lang="en-GB" sz="3600" b="1" dirty="0">
                <a:solidFill>
                  <a:schemeClr val="tx2"/>
                </a:solidFill>
                <a:latin typeface="Aptos" panose="020B0004020202020204" pitchFamily="34" charset="0"/>
              </a:rPr>
              <a:t>Milestones Phase 1 High level June 2024 – 18 months</a:t>
            </a:r>
            <a:endParaRPr lang="en-GB" sz="2200" b="1" dirty="0">
              <a:solidFill>
                <a:schemeClr val="tx2"/>
              </a:solidFill>
              <a:latin typeface="Aptos" panose="020B0004020202020204" pitchFamily="34" charset="0"/>
            </a:endParaRPr>
          </a:p>
        </p:txBody>
      </p:sp>
      <p:graphicFrame>
        <p:nvGraphicFramePr>
          <p:cNvPr id="3" name="Table 2">
            <a:extLst>
              <a:ext uri="{FF2B5EF4-FFF2-40B4-BE49-F238E27FC236}">
                <a16:creationId xmlns:a16="http://schemas.microsoft.com/office/drawing/2014/main" id="{8B04421C-D283-6181-FB0B-B0CEAB316A31}"/>
              </a:ext>
            </a:extLst>
          </p:cNvPr>
          <p:cNvGraphicFramePr>
            <a:graphicFrameLocks noGrp="1"/>
          </p:cNvGraphicFramePr>
          <p:nvPr>
            <p:extLst>
              <p:ext uri="{D42A27DB-BD31-4B8C-83A1-F6EECF244321}">
                <p14:modId xmlns:p14="http://schemas.microsoft.com/office/powerpoint/2010/main" val="4001949741"/>
              </p:ext>
            </p:extLst>
          </p:nvPr>
        </p:nvGraphicFramePr>
        <p:xfrm>
          <a:off x="139875" y="1317663"/>
          <a:ext cx="11912250" cy="5403812"/>
        </p:xfrm>
        <a:graphic>
          <a:graphicData uri="http://schemas.openxmlformats.org/drawingml/2006/table">
            <a:tbl>
              <a:tblPr firstRow="1" bandRow="1">
                <a:tableStyleId>{5C22544A-7EE6-4342-B048-85BDC9FD1C3A}</a:tableStyleId>
              </a:tblPr>
              <a:tblGrid>
                <a:gridCol w="1985375">
                  <a:extLst>
                    <a:ext uri="{9D8B030D-6E8A-4147-A177-3AD203B41FA5}">
                      <a16:colId xmlns:a16="http://schemas.microsoft.com/office/drawing/2014/main" val="1323940742"/>
                    </a:ext>
                  </a:extLst>
                </a:gridCol>
                <a:gridCol w="1985375">
                  <a:extLst>
                    <a:ext uri="{9D8B030D-6E8A-4147-A177-3AD203B41FA5}">
                      <a16:colId xmlns:a16="http://schemas.microsoft.com/office/drawing/2014/main" val="16265895"/>
                    </a:ext>
                  </a:extLst>
                </a:gridCol>
                <a:gridCol w="1985375">
                  <a:extLst>
                    <a:ext uri="{9D8B030D-6E8A-4147-A177-3AD203B41FA5}">
                      <a16:colId xmlns:a16="http://schemas.microsoft.com/office/drawing/2014/main" val="3306107775"/>
                    </a:ext>
                  </a:extLst>
                </a:gridCol>
                <a:gridCol w="1985375">
                  <a:extLst>
                    <a:ext uri="{9D8B030D-6E8A-4147-A177-3AD203B41FA5}">
                      <a16:colId xmlns:a16="http://schemas.microsoft.com/office/drawing/2014/main" val="1305483585"/>
                    </a:ext>
                  </a:extLst>
                </a:gridCol>
                <a:gridCol w="1985375">
                  <a:extLst>
                    <a:ext uri="{9D8B030D-6E8A-4147-A177-3AD203B41FA5}">
                      <a16:colId xmlns:a16="http://schemas.microsoft.com/office/drawing/2014/main" val="2640240385"/>
                    </a:ext>
                  </a:extLst>
                </a:gridCol>
                <a:gridCol w="1985375">
                  <a:extLst>
                    <a:ext uri="{9D8B030D-6E8A-4147-A177-3AD203B41FA5}">
                      <a16:colId xmlns:a16="http://schemas.microsoft.com/office/drawing/2014/main" val="2767538080"/>
                    </a:ext>
                  </a:extLst>
                </a:gridCol>
              </a:tblGrid>
              <a:tr h="566093">
                <a:tc>
                  <a:txBody>
                    <a:bodyPr/>
                    <a:lstStyle/>
                    <a:p>
                      <a:r>
                        <a:rPr lang="en-GB" sz="1400" dirty="0"/>
                        <a:t>Activity </a:t>
                      </a:r>
                    </a:p>
                  </a:txBody>
                  <a:tcPr/>
                </a:tc>
                <a:tc>
                  <a:txBody>
                    <a:bodyPr/>
                    <a:lstStyle/>
                    <a:p>
                      <a:r>
                        <a:rPr lang="en-GB" sz="1400" dirty="0"/>
                        <a:t>Integrated Neighbourhood Teams</a:t>
                      </a:r>
                    </a:p>
                  </a:txBody>
                  <a:tcPr/>
                </a:tc>
                <a:tc>
                  <a:txBody>
                    <a:bodyPr/>
                    <a:lstStyle/>
                    <a:p>
                      <a:r>
                        <a:rPr lang="en-GB" sz="1400" dirty="0"/>
                        <a:t>Enhanced Care in the Community </a:t>
                      </a:r>
                    </a:p>
                  </a:txBody>
                  <a:tcPr/>
                </a:tc>
                <a:tc>
                  <a:txBody>
                    <a:bodyPr/>
                    <a:lstStyle/>
                    <a:p>
                      <a:r>
                        <a:rPr lang="en-GB" sz="1400" dirty="0"/>
                        <a:t>Creating Healthier Communities </a:t>
                      </a:r>
                    </a:p>
                  </a:txBody>
                  <a:tcPr/>
                </a:tc>
                <a:tc>
                  <a:txBody>
                    <a:bodyPr/>
                    <a:lstStyle/>
                    <a:p>
                      <a:r>
                        <a:rPr lang="en-GB" sz="1400" dirty="0"/>
                        <a:t>Transforming Community Care </a:t>
                      </a:r>
                    </a:p>
                  </a:txBody>
                  <a:tcPr/>
                </a:tc>
                <a:tc>
                  <a:txBody>
                    <a:bodyPr/>
                    <a:lstStyle/>
                    <a:p>
                      <a:r>
                        <a:rPr lang="en-GB" sz="1400" dirty="0"/>
                        <a:t>Risks</a:t>
                      </a:r>
                    </a:p>
                  </a:txBody>
                  <a:tcPr/>
                </a:tc>
                <a:extLst>
                  <a:ext uri="{0D108BD9-81ED-4DB2-BD59-A6C34878D82A}">
                    <a16:rowId xmlns:a16="http://schemas.microsoft.com/office/drawing/2014/main" val="3387946930"/>
                  </a:ext>
                </a:extLst>
              </a:tr>
              <a:tr h="566093">
                <a:tc>
                  <a:txBody>
                    <a:bodyPr/>
                    <a:lstStyle/>
                    <a:p>
                      <a:r>
                        <a:rPr lang="en-GB" sz="1400" b="1" dirty="0"/>
                        <a:t>Baselining </a:t>
                      </a:r>
                    </a:p>
                  </a:txBody>
                  <a:tcPr/>
                </a:tc>
                <a:tc>
                  <a:txBody>
                    <a:bodyPr/>
                    <a:lstStyle/>
                    <a:p>
                      <a:pPr algn="ctr"/>
                      <a:r>
                        <a:rPr lang="en-GB" sz="1400" dirty="0"/>
                        <a:t>End of January 2025</a:t>
                      </a:r>
                    </a:p>
                    <a:p>
                      <a:pPr algn="ctr"/>
                      <a:r>
                        <a:rPr lang="en-GB" sz="1400" dirty="0"/>
                        <a:t>Heatmap/priority areas identified</a:t>
                      </a:r>
                    </a:p>
                  </a:txBody>
                  <a:tcPr/>
                </a:tc>
                <a:tc>
                  <a:txBody>
                    <a:bodyPr/>
                    <a:lstStyle/>
                    <a:p>
                      <a:pPr algn="ctr"/>
                      <a:r>
                        <a:rPr lang="en-GB" sz="1400" dirty="0"/>
                        <a:t>End of February 2025</a:t>
                      </a:r>
                    </a:p>
                  </a:txBody>
                  <a:tcPr/>
                </a:tc>
                <a:tc>
                  <a:txBody>
                    <a:bodyPr/>
                    <a:lstStyle/>
                    <a:p>
                      <a:pPr algn="ctr"/>
                      <a:r>
                        <a:rPr lang="en-GB" sz="1400" dirty="0"/>
                        <a:t>End of April 2025</a:t>
                      </a:r>
                    </a:p>
                  </a:txBody>
                  <a:tcPr/>
                </a:tc>
                <a:tc>
                  <a:txBody>
                    <a:bodyPr/>
                    <a:lstStyle/>
                    <a:p>
                      <a:pPr algn="ctr"/>
                      <a:r>
                        <a:rPr lang="en-GB" sz="1400" dirty="0"/>
                        <a:t>End of April 2025</a:t>
                      </a:r>
                    </a:p>
                  </a:txBody>
                  <a:tcPr/>
                </a:tc>
                <a:tc rowSpan="2">
                  <a:txBody>
                    <a:bodyPr/>
                    <a:lstStyle/>
                    <a:p>
                      <a:pPr algn="ctr"/>
                      <a:endParaRPr lang="en-GB" sz="1400" dirty="0"/>
                    </a:p>
                    <a:p>
                      <a:pPr algn="ctr"/>
                      <a:r>
                        <a:rPr lang="en-GB" sz="1400" dirty="0"/>
                        <a:t>Current community services outcomes, cost and gaps – Kingsgate</a:t>
                      </a:r>
                    </a:p>
                  </a:txBody>
                  <a:tcPr/>
                </a:tc>
                <a:extLst>
                  <a:ext uri="{0D108BD9-81ED-4DB2-BD59-A6C34878D82A}">
                    <a16:rowId xmlns:a16="http://schemas.microsoft.com/office/drawing/2014/main" val="3656742357"/>
                  </a:ext>
                </a:extLst>
              </a:tr>
              <a:tr h="566093">
                <a:tc>
                  <a:txBody>
                    <a:bodyPr/>
                    <a:lstStyle/>
                    <a:p>
                      <a:r>
                        <a:rPr lang="en-GB" sz="1400" b="1" dirty="0"/>
                        <a:t>Reviewing Pathway provision</a:t>
                      </a:r>
                    </a:p>
                  </a:txBody>
                  <a:tcPr/>
                </a:tc>
                <a:tc>
                  <a:txBody>
                    <a:bodyPr/>
                    <a:lstStyle/>
                    <a:p>
                      <a:pPr algn="ctr"/>
                      <a:r>
                        <a:rPr lang="en-GB" sz="1400" dirty="0"/>
                        <a:t>End of February 2025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t>End of March 2025</a:t>
                      </a:r>
                    </a:p>
                    <a:p>
                      <a:pPr algn="ctr"/>
                      <a:endParaRPr lang="en-GB" sz="1400" dirty="0"/>
                    </a:p>
                  </a:txBody>
                  <a:tcPr/>
                </a:tc>
                <a:tc>
                  <a:txBody>
                    <a:bodyPr/>
                    <a:lstStyle/>
                    <a:p>
                      <a:pPr algn="ctr"/>
                      <a:r>
                        <a:rPr lang="en-GB" sz="1400" dirty="0"/>
                        <a:t>End of May 2025</a:t>
                      </a:r>
                    </a:p>
                  </a:txBody>
                  <a:tcPr/>
                </a:tc>
                <a:tc>
                  <a:txBody>
                    <a:bodyPr/>
                    <a:lstStyle/>
                    <a:p>
                      <a:pPr algn="ctr"/>
                      <a:r>
                        <a:rPr lang="en-GB" sz="1400" dirty="0"/>
                        <a:t>End of May 2025</a:t>
                      </a:r>
                    </a:p>
                  </a:txBody>
                  <a:tcPr/>
                </a:tc>
                <a:tc vMerge="1">
                  <a:txBody>
                    <a:bodyPr/>
                    <a:lstStyle/>
                    <a:p>
                      <a:pPr algn="ctr"/>
                      <a:endParaRPr lang="en-GB" sz="1400" dirty="0"/>
                    </a:p>
                  </a:txBody>
                  <a:tcPr/>
                </a:tc>
                <a:extLst>
                  <a:ext uri="{0D108BD9-81ED-4DB2-BD59-A6C34878D82A}">
                    <a16:rowId xmlns:a16="http://schemas.microsoft.com/office/drawing/2014/main" val="3331860169"/>
                  </a:ext>
                </a:extLst>
              </a:tr>
              <a:tr h="566093">
                <a:tc>
                  <a:txBody>
                    <a:bodyPr/>
                    <a:lstStyle/>
                    <a:p>
                      <a:r>
                        <a:rPr lang="en-GB" sz="1400" b="1" dirty="0"/>
                        <a:t>Development of the TCC strategy </a:t>
                      </a:r>
                    </a:p>
                  </a:txBody>
                  <a:tcPr/>
                </a:tc>
                <a:tc gridSpan="4">
                  <a:txBody>
                    <a:bodyPr/>
                    <a:lstStyle/>
                    <a:p>
                      <a:pPr algn="ctr"/>
                      <a:r>
                        <a:rPr lang="en-GB" sz="1400" dirty="0"/>
                        <a:t>Visioning Session 10</a:t>
                      </a:r>
                      <a:r>
                        <a:rPr lang="en-GB" sz="1400" baseline="30000" dirty="0"/>
                        <a:t>th</a:t>
                      </a:r>
                      <a:r>
                        <a:rPr lang="en-GB" sz="1400" dirty="0"/>
                        <a:t> February 2025, Draft mid February, End of March 2025 sign off</a:t>
                      </a:r>
                    </a:p>
                  </a:txBody>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r>
                        <a:rPr lang="en-GB" sz="1400" dirty="0"/>
                        <a:t>Approval pathways need to be understood </a:t>
                      </a:r>
                    </a:p>
                  </a:txBody>
                  <a:tcPr/>
                </a:tc>
                <a:extLst>
                  <a:ext uri="{0D108BD9-81ED-4DB2-BD59-A6C34878D82A}">
                    <a16:rowId xmlns:a16="http://schemas.microsoft.com/office/drawing/2014/main" val="1637364961"/>
                  </a:ext>
                </a:extLst>
              </a:tr>
              <a:tr h="566093">
                <a:tc>
                  <a:txBody>
                    <a:bodyPr/>
                    <a:lstStyle/>
                    <a:p>
                      <a:r>
                        <a:rPr lang="en-GB" sz="1400" b="1" dirty="0"/>
                        <a:t>Operational Metrics</a:t>
                      </a:r>
                    </a:p>
                  </a:txBody>
                  <a:tcPr/>
                </a:tc>
                <a:tc>
                  <a:txBody>
                    <a:bodyPr/>
                    <a:lstStyle/>
                    <a:p>
                      <a:pPr algn="ctr"/>
                      <a:r>
                        <a:rPr lang="en-GB" sz="1400" dirty="0"/>
                        <a:t>End of February 2025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t>End of March 2025</a:t>
                      </a:r>
                    </a:p>
                    <a:p>
                      <a:pPr algn="ctr"/>
                      <a:endParaRPr lang="en-GB"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t>End of April 2025</a:t>
                      </a:r>
                    </a:p>
                    <a:p>
                      <a:pPr algn="ctr"/>
                      <a:endParaRPr lang="en-GB" sz="1400" dirty="0"/>
                    </a:p>
                  </a:txBody>
                  <a:tcPr/>
                </a:tc>
                <a:tc>
                  <a:txBody>
                    <a:bodyPr/>
                    <a:lstStyle/>
                    <a:p>
                      <a:pPr algn="ctr"/>
                      <a:r>
                        <a:rPr lang="en-GB" sz="1400" dirty="0"/>
                        <a:t>End of April 2025</a:t>
                      </a:r>
                    </a:p>
                  </a:txBody>
                  <a:tcPr/>
                </a:tc>
                <a:tc>
                  <a:txBody>
                    <a:bodyPr/>
                    <a:lstStyle/>
                    <a:p>
                      <a:pPr algn="ctr"/>
                      <a:r>
                        <a:rPr lang="en-GB" sz="1400" dirty="0"/>
                        <a:t>Dependent on the Business Intelligence Team </a:t>
                      </a:r>
                    </a:p>
                  </a:txBody>
                  <a:tcPr/>
                </a:tc>
                <a:extLst>
                  <a:ext uri="{0D108BD9-81ED-4DB2-BD59-A6C34878D82A}">
                    <a16:rowId xmlns:a16="http://schemas.microsoft.com/office/drawing/2014/main" val="383801810"/>
                  </a:ext>
                </a:extLst>
              </a:tr>
              <a:tr h="566093">
                <a:tc>
                  <a:txBody>
                    <a:bodyPr/>
                    <a:lstStyle/>
                    <a:p>
                      <a:r>
                        <a:rPr lang="en-GB" sz="1400" b="1" dirty="0"/>
                        <a:t>Gap Analysis Matrix</a:t>
                      </a:r>
                    </a:p>
                  </a:txBody>
                  <a:tcPr/>
                </a:tc>
                <a:tc>
                  <a:txBody>
                    <a:bodyPr/>
                    <a:lstStyle/>
                    <a:p>
                      <a:pPr algn="ctr"/>
                      <a:r>
                        <a:rPr lang="en-GB" sz="1400" dirty="0"/>
                        <a:t>End pf April 2025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t>End of May 2025</a:t>
                      </a:r>
                    </a:p>
                    <a:p>
                      <a:pPr algn="ctr"/>
                      <a:endParaRPr lang="en-GB"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t>End of July 2025</a:t>
                      </a:r>
                    </a:p>
                    <a:p>
                      <a:pPr algn="ctr"/>
                      <a:endParaRPr lang="en-GB" sz="1400" dirty="0"/>
                    </a:p>
                  </a:txBody>
                  <a:tcPr/>
                </a:tc>
                <a:tc>
                  <a:txBody>
                    <a:bodyPr/>
                    <a:lstStyle/>
                    <a:p>
                      <a:pPr algn="ctr"/>
                      <a:r>
                        <a:rPr lang="en-GB" sz="1400" dirty="0"/>
                        <a:t>End of July </a:t>
                      </a:r>
                    </a:p>
                  </a:txBody>
                  <a:tcPr/>
                </a:tc>
                <a:tc>
                  <a:txBody>
                    <a:bodyPr/>
                    <a:lstStyle/>
                    <a:p>
                      <a:pPr algn="ctr"/>
                      <a:r>
                        <a:rPr lang="en-GB" sz="1400" dirty="0"/>
                        <a:t>Kingsgate </a:t>
                      </a:r>
                    </a:p>
                  </a:txBody>
                  <a:tcPr/>
                </a:tc>
                <a:extLst>
                  <a:ext uri="{0D108BD9-81ED-4DB2-BD59-A6C34878D82A}">
                    <a16:rowId xmlns:a16="http://schemas.microsoft.com/office/drawing/2014/main" val="586674118"/>
                  </a:ext>
                </a:extLst>
              </a:tr>
              <a:tr h="566093">
                <a:tc>
                  <a:txBody>
                    <a:bodyPr/>
                    <a:lstStyle/>
                    <a:p>
                      <a:r>
                        <a:rPr lang="en-GB" sz="1400" b="1" dirty="0"/>
                        <a:t>Technology Enablement – Shared Care record</a:t>
                      </a:r>
                    </a:p>
                  </a:txBody>
                  <a:tcPr/>
                </a:tc>
                <a:tc gridSpan="4">
                  <a:txBody>
                    <a:bodyPr/>
                    <a:lstStyle/>
                    <a:p>
                      <a:pPr marL="285750" indent="-285750" algn="l">
                        <a:buFont typeface="Arial" panose="020B0604020202020204" pitchFamily="34" charset="0"/>
                        <a:buChar char="•"/>
                      </a:pPr>
                      <a:r>
                        <a:rPr lang="en-GB" sz="1400" dirty="0">
                          <a:effectLst/>
                          <a:latin typeface="+mn-lt"/>
                          <a:ea typeface="Calibri" panose="020F0502020204030204" pitchFamily="34" charset="0"/>
                        </a:rPr>
                        <a:t>January – March 2025</a:t>
                      </a:r>
                      <a:r>
                        <a:rPr lang="en-GB" sz="1400" dirty="0">
                          <a:latin typeface="+mn-lt"/>
                          <a:ea typeface="Calibri" panose="020F0502020204030204" pitchFamily="34" charset="0"/>
                        </a:rPr>
                        <a:t> – Draft scope each areas for 2025/26 </a:t>
                      </a:r>
                    </a:p>
                    <a:p>
                      <a:pPr marL="285750" indent="-285750" algn="l">
                        <a:buFont typeface="Arial" panose="020B0604020202020204" pitchFamily="34" charset="0"/>
                        <a:buChar char="•"/>
                      </a:pPr>
                      <a:r>
                        <a:rPr lang="en-GB" sz="1400" dirty="0">
                          <a:latin typeface="+mn-lt"/>
                          <a:ea typeface="Calibri" panose="020F0502020204030204" pitchFamily="34" charset="0"/>
                        </a:rPr>
                        <a:t>January – March 2025 – Baselining exercise, what do we have now, WGLL</a:t>
                      </a:r>
                    </a:p>
                    <a:p>
                      <a:pPr marL="285750" indent="-285750" algn="l">
                        <a:buFont typeface="Arial" panose="020B0604020202020204" pitchFamily="34" charset="0"/>
                        <a:buChar char="•"/>
                      </a:pPr>
                      <a:r>
                        <a:rPr lang="en-GB" sz="1400" dirty="0">
                          <a:latin typeface="+mn-lt"/>
                          <a:ea typeface="Calibri" panose="020F0502020204030204" pitchFamily="34" charset="0"/>
                        </a:rPr>
                        <a:t>February – March 2025 – Planning requirement, commissioning intentions, collaborative work programmes</a:t>
                      </a:r>
                      <a:endParaRPr lang="en-GB" sz="1400" dirty="0"/>
                    </a:p>
                  </a:txBody>
                  <a:tcPr/>
                </a:tc>
                <a:tc hMerge="1">
                  <a:txBody>
                    <a:bodyPr/>
                    <a:lstStyle/>
                    <a:p>
                      <a:endParaRPr lang="en-GB" sz="1400" dirty="0"/>
                    </a:p>
                  </a:txBody>
                  <a:tcPr/>
                </a:tc>
                <a:tc hMerge="1">
                  <a:txBody>
                    <a:bodyPr/>
                    <a:lstStyle/>
                    <a:p>
                      <a:endParaRPr lang="en-GB" sz="1400" dirty="0"/>
                    </a:p>
                  </a:txBody>
                  <a:tcPr/>
                </a:tc>
                <a:tc hMerge="1">
                  <a:txBody>
                    <a:bodyPr/>
                    <a:lstStyle/>
                    <a:p>
                      <a:endParaRPr lang="en-GB" sz="1400" dirty="0"/>
                    </a:p>
                  </a:txBody>
                  <a:tcPr/>
                </a:tc>
                <a:tc>
                  <a:txBody>
                    <a:bodyPr/>
                    <a:lstStyle/>
                    <a:p>
                      <a:r>
                        <a:rPr lang="en-GB" sz="1400" dirty="0"/>
                        <a:t>Large scale communication &amp; engagement plan at pace needed</a:t>
                      </a:r>
                    </a:p>
                  </a:txBody>
                  <a:tcPr/>
                </a:tc>
                <a:extLst>
                  <a:ext uri="{0D108BD9-81ED-4DB2-BD59-A6C34878D82A}">
                    <a16:rowId xmlns:a16="http://schemas.microsoft.com/office/drawing/2014/main" val="2803702724"/>
                  </a:ext>
                </a:extLst>
              </a:tr>
              <a:tr h="566093">
                <a:tc>
                  <a:txBody>
                    <a:bodyPr/>
                    <a:lstStyle/>
                    <a:p>
                      <a:r>
                        <a:rPr lang="en-GB" sz="1400" b="1" dirty="0"/>
                        <a:t>Communication, Marketing &amp; Engagement Strategy</a:t>
                      </a:r>
                    </a:p>
                  </a:txBody>
                  <a:tcPr/>
                </a:tc>
                <a:tc gridSpan="4">
                  <a:txBody>
                    <a:bodyPr/>
                    <a:lstStyle/>
                    <a:p>
                      <a:pPr algn="ctr"/>
                      <a:r>
                        <a:rPr lang="en-GB" sz="1400" dirty="0"/>
                        <a:t>20</a:t>
                      </a:r>
                      <a:r>
                        <a:rPr lang="en-GB" sz="1400" baseline="30000" dirty="0"/>
                        <a:t>th</a:t>
                      </a:r>
                      <a:r>
                        <a:rPr lang="en-GB" sz="1400" dirty="0"/>
                        <a:t> January detailed action plan for Q1 and Q2 2025/26</a:t>
                      </a:r>
                    </a:p>
                    <a:p>
                      <a:pPr algn="ctr"/>
                      <a:r>
                        <a:rPr lang="en-GB" sz="1400" dirty="0"/>
                        <a:t>Finalise February 2025</a:t>
                      </a:r>
                    </a:p>
                    <a:p>
                      <a:pPr algn="ctr"/>
                      <a:r>
                        <a:rPr lang="en-GB" sz="1400" dirty="0"/>
                        <a:t>Deployment April 2025</a:t>
                      </a:r>
                    </a:p>
                  </a:txBody>
                  <a:tcPr/>
                </a:tc>
                <a:tc hMerge="1">
                  <a:txBody>
                    <a:bodyPr/>
                    <a:lstStyle/>
                    <a:p>
                      <a:endParaRPr lang="en-GB" sz="1600"/>
                    </a:p>
                  </a:txBody>
                  <a:tcPr/>
                </a:tc>
                <a:tc hMerge="1">
                  <a:txBody>
                    <a:bodyPr/>
                    <a:lstStyle/>
                    <a:p>
                      <a:endParaRPr lang="en-GB" sz="1600"/>
                    </a:p>
                  </a:txBody>
                  <a:tcPr/>
                </a:tc>
                <a:tc hMerge="1">
                  <a:txBody>
                    <a:bodyPr/>
                    <a:lstStyle/>
                    <a:p>
                      <a:endParaRPr lang="en-GB" sz="1600" dirty="0"/>
                    </a:p>
                  </a:txBody>
                  <a:tcPr/>
                </a:tc>
                <a:tc>
                  <a:txBody>
                    <a:bodyPr/>
                    <a:lstStyle/>
                    <a:p>
                      <a:r>
                        <a:rPr lang="en-GB" sz="1400" dirty="0"/>
                        <a:t>Little to no communication currently in circulation</a:t>
                      </a:r>
                    </a:p>
                  </a:txBody>
                  <a:tcPr/>
                </a:tc>
                <a:extLst>
                  <a:ext uri="{0D108BD9-81ED-4DB2-BD59-A6C34878D82A}">
                    <a16:rowId xmlns:a16="http://schemas.microsoft.com/office/drawing/2014/main" val="212712150"/>
                  </a:ext>
                </a:extLst>
              </a:tr>
            </a:tbl>
          </a:graphicData>
        </a:graphic>
      </p:graphicFrame>
      <p:sp>
        <p:nvSpPr>
          <p:cNvPr id="4" name="TextBox 3">
            <a:extLst>
              <a:ext uri="{FF2B5EF4-FFF2-40B4-BE49-F238E27FC236}">
                <a16:creationId xmlns:a16="http://schemas.microsoft.com/office/drawing/2014/main" id="{ED3937DA-97D7-463F-0322-165D28725B3A}"/>
              </a:ext>
            </a:extLst>
          </p:cNvPr>
          <p:cNvSpPr txBox="1"/>
          <p:nvPr/>
        </p:nvSpPr>
        <p:spPr>
          <a:xfrm>
            <a:off x="139875" y="704100"/>
            <a:ext cx="11912250" cy="584775"/>
          </a:xfrm>
          <a:prstGeom prst="rect">
            <a:avLst/>
          </a:prstGeom>
          <a:noFill/>
        </p:spPr>
        <p:txBody>
          <a:bodyPr wrap="square" rtlCol="0">
            <a:spAutoFit/>
          </a:bodyPr>
          <a:lstStyle/>
          <a:p>
            <a:r>
              <a:rPr lang="en-GB" sz="1600" dirty="0">
                <a:solidFill>
                  <a:srgbClr val="0070C0"/>
                </a:solidFill>
              </a:rPr>
              <a:t>The original Phase 1 plan launched July 2024 and was set to run for 24 months. The Senior Programme managers are now in post and will bring forward the completion of phase 1 by 6 months, therefore to complete phase 1 by end July 2025, and launch phase 2 August 2025. </a:t>
            </a:r>
          </a:p>
        </p:txBody>
      </p:sp>
    </p:spTree>
    <p:extLst>
      <p:ext uri="{BB962C8B-B14F-4D97-AF65-F5344CB8AC3E}">
        <p14:creationId xmlns:p14="http://schemas.microsoft.com/office/powerpoint/2010/main" val="938118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9355C-3199-B8F0-449B-90102D4086C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70FD018-D751-4DD0-AA72-B2E0D6509676}"/>
              </a:ext>
            </a:extLst>
          </p:cNvPr>
          <p:cNvSpPr>
            <a:spLocks noGrp="1"/>
          </p:cNvSpPr>
          <p:nvPr>
            <p:ph type="sldNum" sz="quarter" idx="12"/>
          </p:nvPr>
        </p:nvSpPr>
        <p:spPr/>
        <p:txBody>
          <a:bodyPr/>
          <a:lstStyle/>
          <a:p>
            <a:fld id="{0E46C6AB-08EF-4955-A1A2-85FDD7E5F3EF}" type="slidenum">
              <a:rPr lang="en-GB" smtClean="0"/>
              <a:t>5</a:t>
            </a:fld>
            <a:endParaRPr lang="en-GB" dirty="0"/>
          </a:p>
        </p:txBody>
      </p:sp>
      <p:sp>
        <p:nvSpPr>
          <p:cNvPr id="12" name="Title 1">
            <a:extLst>
              <a:ext uri="{FF2B5EF4-FFF2-40B4-BE49-F238E27FC236}">
                <a16:creationId xmlns:a16="http://schemas.microsoft.com/office/drawing/2014/main" id="{F85142E9-A1EE-6E9B-30B9-E77718538FA3}"/>
              </a:ext>
            </a:extLst>
          </p:cNvPr>
          <p:cNvSpPr txBox="1">
            <a:spLocks/>
          </p:cNvSpPr>
          <p:nvPr/>
        </p:nvSpPr>
        <p:spPr>
          <a:xfrm>
            <a:off x="0" y="-132767"/>
            <a:ext cx="10592174" cy="100065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1200"/>
              </a:spcAft>
            </a:pPr>
            <a:br>
              <a:rPr lang="en-GB" sz="2200" b="1" dirty="0">
                <a:solidFill>
                  <a:schemeClr val="tx2"/>
                </a:solidFill>
              </a:rPr>
            </a:br>
            <a:r>
              <a:rPr lang="en-GB" sz="3600" b="1" dirty="0">
                <a:solidFill>
                  <a:schemeClr val="tx2"/>
                </a:solidFill>
                <a:latin typeface="Aptos" panose="020B0004020202020204" pitchFamily="34" charset="0"/>
              </a:rPr>
              <a:t>Milestones Phase 2 High level </a:t>
            </a:r>
            <a:r>
              <a:rPr lang="en-GB" sz="3600" b="1" dirty="0">
                <a:solidFill>
                  <a:srgbClr val="FF0000"/>
                </a:solidFill>
                <a:latin typeface="Aptos" panose="020B0004020202020204" pitchFamily="34" charset="0"/>
              </a:rPr>
              <a:t>for development </a:t>
            </a:r>
            <a:endParaRPr lang="en-GB" sz="2200" b="1" dirty="0">
              <a:solidFill>
                <a:srgbClr val="FF0000"/>
              </a:solidFill>
              <a:latin typeface="Aptos" panose="020B0004020202020204" pitchFamily="34" charset="0"/>
            </a:endParaRPr>
          </a:p>
        </p:txBody>
      </p:sp>
      <p:graphicFrame>
        <p:nvGraphicFramePr>
          <p:cNvPr id="3" name="Table 2">
            <a:extLst>
              <a:ext uri="{FF2B5EF4-FFF2-40B4-BE49-F238E27FC236}">
                <a16:creationId xmlns:a16="http://schemas.microsoft.com/office/drawing/2014/main" id="{D25F1A44-7370-C69E-55CC-20538E17A217}"/>
              </a:ext>
            </a:extLst>
          </p:cNvPr>
          <p:cNvGraphicFramePr>
            <a:graphicFrameLocks noGrp="1"/>
          </p:cNvGraphicFramePr>
          <p:nvPr>
            <p:extLst>
              <p:ext uri="{D42A27DB-BD31-4B8C-83A1-F6EECF244321}">
                <p14:modId xmlns:p14="http://schemas.microsoft.com/office/powerpoint/2010/main" val="3150212608"/>
              </p:ext>
            </p:extLst>
          </p:nvPr>
        </p:nvGraphicFramePr>
        <p:xfrm>
          <a:off x="139875" y="1696450"/>
          <a:ext cx="11912250" cy="4859598"/>
        </p:xfrm>
        <a:graphic>
          <a:graphicData uri="http://schemas.openxmlformats.org/drawingml/2006/table">
            <a:tbl>
              <a:tblPr firstRow="1" bandRow="1">
                <a:tableStyleId>{5C22544A-7EE6-4342-B048-85BDC9FD1C3A}</a:tableStyleId>
              </a:tblPr>
              <a:tblGrid>
                <a:gridCol w="1985375">
                  <a:extLst>
                    <a:ext uri="{9D8B030D-6E8A-4147-A177-3AD203B41FA5}">
                      <a16:colId xmlns:a16="http://schemas.microsoft.com/office/drawing/2014/main" val="1323940742"/>
                    </a:ext>
                  </a:extLst>
                </a:gridCol>
                <a:gridCol w="1985375">
                  <a:extLst>
                    <a:ext uri="{9D8B030D-6E8A-4147-A177-3AD203B41FA5}">
                      <a16:colId xmlns:a16="http://schemas.microsoft.com/office/drawing/2014/main" val="16265895"/>
                    </a:ext>
                  </a:extLst>
                </a:gridCol>
                <a:gridCol w="1985375">
                  <a:extLst>
                    <a:ext uri="{9D8B030D-6E8A-4147-A177-3AD203B41FA5}">
                      <a16:colId xmlns:a16="http://schemas.microsoft.com/office/drawing/2014/main" val="3306107775"/>
                    </a:ext>
                  </a:extLst>
                </a:gridCol>
                <a:gridCol w="1985375">
                  <a:extLst>
                    <a:ext uri="{9D8B030D-6E8A-4147-A177-3AD203B41FA5}">
                      <a16:colId xmlns:a16="http://schemas.microsoft.com/office/drawing/2014/main" val="1305483585"/>
                    </a:ext>
                  </a:extLst>
                </a:gridCol>
                <a:gridCol w="1985375">
                  <a:extLst>
                    <a:ext uri="{9D8B030D-6E8A-4147-A177-3AD203B41FA5}">
                      <a16:colId xmlns:a16="http://schemas.microsoft.com/office/drawing/2014/main" val="2640240385"/>
                    </a:ext>
                  </a:extLst>
                </a:gridCol>
                <a:gridCol w="1985375">
                  <a:extLst>
                    <a:ext uri="{9D8B030D-6E8A-4147-A177-3AD203B41FA5}">
                      <a16:colId xmlns:a16="http://schemas.microsoft.com/office/drawing/2014/main" val="2767538080"/>
                    </a:ext>
                  </a:extLst>
                </a:gridCol>
              </a:tblGrid>
              <a:tr h="566093">
                <a:tc>
                  <a:txBody>
                    <a:bodyPr/>
                    <a:lstStyle/>
                    <a:p>
                      <a:r>
                        <a:rPr lang="en-GB" sz="1400" dirty="0"/>
                        <a:t>Activity </a:t>
                      </a:r>
                    </a:p>
                  </a:txBody>
                  <a:tcPr/>
                </a:tc>
                <a:tc>
                  <a:txBody>
                    <a:bodyPr/>
                    <a:lstStyle/>
                    <a:p>
                      <a:r>
                        <a:rPr lang="en-GB" sz="1400" dirty="0"/>
                        <a:t>Integrated Neighbourhood Teams</a:t>
                      </a:r>
                    </a:p>
                  </a:txBody>
                  <a:tcPr/>
                </a:tc>
                <a:tc>
                  <a:txBody>
                    <a:bodyPr/>
                    <a:lstStyle/>
                    <a:p>
                      <a:r>
                        <a:rPr lang="en-GB" sz="1400" dirty="0"/>
                        <a:t>Enhanced Care in the Community </a:t>
                      </a:r>
                    </a:p>
                  </a:txBody>
                  <a:tcPr/>
                </a:tc>
                <a:tc>
                  <a:txBody>
                    <a:bodyPr/>
                    <a:lstStyle/>
                    <a:p>
                      <a:r>
                        <a:rPr lang="en-GB" sz="1400" dirty="0"/>
                        <a:t>Creating Healthier Communities </a:t>
                      </a:r>
                    </a:p>
                  </a:txBody>
                  <a:tcPr/>
                </a:tc>
                <a:tc>
                  <a:txBody>
                    <a:bodyPr/>
                    <a:lstStyle/>
                    <a:p>
                      <a:r>
                        <a:rPr lang="en-GB" sz="1400" dirty="0"/>
                        <a:t>Transforming Community Care </a:t>
                      </a:r>
                    </a:p>
                  </a:txBody>
                  <a:tcPr/>
                </a:tc>
                <a:tc>
                  <a:txBody>
                    <a:bodyPr/>
                    <a:lstStyle/>
                    <a:p>
                      <a:r>
                        <a:rPr lang="en-GB" sz="1400" dirty="0"/>
                        <a:t>Risks</a:t>
                      </a:r>
                    </a:p>
                  </a:txBody>
                  <a:tcPr/>
                </a:tc>
                <a:extLst>
                  <a:ext uri="{0D108BD9-81ED-4DB2-BD59-A6C34878D82A}">
                    <a16:rowId xmlns:a16="http://schemas.microsoft.com/office/drawing/2014/main" val="3387946930"/>
                  </a:ext>
                </a:extLst>
              </a:tr>
              <a:tr h="566093">
                <a:tc>
                  <a:txBody>
                    <a:bodyPr/>
                    <a:lstStyle/>
                    <a:p>
                      <a:r>
                        <a:rPr lang="en-GB" sz="1400" b="1" dirty="0"/>
                        <a:t>Implementation Strategy </a:t>
                      </a:r>
                    </a:p>
                  </a:txBody>
                  <a:tcPr/>
                </a:tc>
                <a:tc>
                  <a:txBody>
                    <a:bodyPr/>
                    <a:lstStyle/>
                    <a:p>
                      <a:pPr algn="ctr"/>
                      <a:endParaRPr lang="en-GB" sz="1400" dirty="0"/>
                    </a:p>
                  </a:txBody>
                  <a:tcPr/>
                </a:tc>
                <a:tc>
                  <a:txBody>
                    <a:bodyPr/>
                    <a:lstStyle/>
                    <a:p>
                      <a:pPr algn="ctr"/>
                      <a:endParaRPr lang="en-GB" sz="1400" dirty="0"/>
                    </a:p>
                  </a:txBody>
                  <a:tcPr/>
                </a:tc>
                <a:tc>
                  <a:txBody>
                    <a:bodyPr/>
                    <a:lstStyle/>
                    <a:p>
                      <a:pPr algn="ctr"/>
                      <a:endParaRPr lang="en-GB" sz="1400" dirty="0"/>
                    </a:p>
                  </a:txBody>
                  <a:tcPr/>
                </a:tc>
                <a:tc>
                  <a:txBody>
                    <a:bodyPr/>
                    <a:lstStyle/>
                    <a:p>
                      <a:pPr algn="ctr"/>
                      <a:endParaRPr lang="en-GB" sz="1400" dirty="0"/>
                    </a:p>
                  </a:txBody>
                  <a:tcPr/>
                </a:tc>
                <a:tc>
                  <a:txBody>
                    <a:bodyPr/>
                    <a:lstStyle/>
                    <a:p>
                      <a:pPr algn="ctr"/>
                      <a:endParaRPr lang="en-GB" sz="1400" dirty="0"/>
                    </a:p>
                  </a:txBody>
                  <a:tcPr/>
                </a:tc>
                <a:extLst>
                  <a:ext uri="{0D108BD9-81ED-4DB2-BD59-A6C34878D82A}">
                    <a16:rowId xmlns:a16="http://schemas.microsoft.com/office/drawing/2014/main" val="3656742357"/>
                  </a:ext>
                </a:extLst>
              </a:tr>
              <a:tr h="566093">
                <a:tc>
                  <a:txBody>
                    <a:bodyPr/>
                    <a:lstStyle/>
                    <a:p>
                      <a:r>
                        <a:rPr lang="en-GB" sz="1400" b="1" dirty="0"/>
                        <a:t>Granular Level Detail plans at Place </a:t>
                      </a:r>
                    </a:p>
                  </a:txBody>
                  <a:tcPr/>
                </a:tc>
                <a:tc>
                  <a:txBody>
                    <a:bodyPr/>
                    <a:lstStyle/>
                    <a:p>
                      <a:pPr algn="ctr"/>
                      <a:endParaRPr lang="en-GB" sz="1400" dirty="0"/>
                    </a:p>
                  </a:txBody>
                  <a:tcPr/>
                </a:tc>
                <a:tc>
                  <a:txBody>
                    <a:bodyPr/>
                    <a:lstStyle/>
                    <a:p>
                      <a:pPr algn="ctr"/>
                      <a:endParaRPr lang="en-GB" sz="1400" dirty="0"/>
                    </a:p>
                  </a:txBody>
                  <a:tcPr/>
                </a:tc>
                <a:tc>
                  <a:txBody>
                    <a:bodyPr/>
                    <a:lstStyle/>
                    <a:p>
                      <a:pPr algn="ctr"/>
                      <a:endParaRPr lang="en-GB" sz="1400" dirty="0"/>
                    </a:p>
                  </a:txBody>
                  <a:tcPr/>
                </a:tc>
                <a:tc>
                  <a:txBody>
                    <a:bodyPr/>
                    <a:lstStyle/>
                    <a:p>
                      <a:pPr algn="ctr"/>
                      <a:endParaRPr lang="en-GB" sz="1400" dirty="0"/>
                    </a:p>
                  </a:txBody>
                  <a:tcPr/>
                </a:tc>
                <a:tc>
                  <a:txBody>
                    <a:bodyPr/>
                    <a:lstStyle/>
                    <a:p>
                      <a:pPr algn="ctr"/>
                      <a:endParaRPr lang="en-GB" sz="1400"/>
                    </a:p>
                  </a:txBody>
                  <a:tcPr/>
                </a:tc>
                <a:extLst>
                  <a:ext uri="{0D108BD9-81ED-4DB2-BD59-A6C34878D82A}">
                    <a16:rowId xmlns:a16="http://schemas.microsoft.com/office/drawing/2014/main" val="3331860169"/>
                  </a:ext>
                </a:extLst>
              </a:tr>
              <a:tr h="5660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Granular Level Detail plans at System Level </a:t>
                      </a:r>
                    </a:p>
                    <a:p>
                      <a:endParaRPr lang="en-GB" sz="1400" b="1" dirty="0"/>
                    </a:p>
                  </a:txBody>
                  <a:tcPr/>
                </a:tc>
                <a:tc gridSpan="4">
                  <a:txBody>
                    <a:bodyPr/>
                    <a:lstStyle/>
                    <a:p>
                      <a:pPr algn="ctr"/>
                      <a:endParaRPr lang="en-GB" sz="1400" dirty="0"/>
                    </a:p>
                  </a:txBody>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endParaRPr lang="en-GB" sz="1400" dirty="0"/>
                    </a:p>
                  </a:txBody>
                  <a:tcPr/>
                </a:tc>
                <a:extLst>
                  <a:ext uri="{0D108BD9-81ED-4DB2-BD59-A6C34878D82A}">
                    <a16:rowId xmlns:a16="http://schemas.microsoft.com/office/drawing/2014/main" val="1637364961"/>
                  </a:ext>
                </a:extLst>
              </a:tr>
              <a:tr h="566093">
                <a:tc>
                  <a:txBody>
                    <a:bodyPr/>
                    <a:lstStyle/>
                    <a:p>
                      <a:r>
                        <a:rPr lang="en-GB" sz="1400" b="1" dirty="0"/>
                        <a:t>Test Areas identified </a:t>
                      </a:r>
                    </a:p>
                  </a:txBody>
                  <a:tcPr/>
                </a:tc>
                <a:tc>
                  <a:txBody>
                    <a:bodyPr/>
                    <a:lstStyle/>
                    <a:p>
                      <a:pPr algn="ctr"/>
                      <a:endParaRPr lang="en-GB" sz="1400" dirty="0"/>
                    </a:p>
                  </a:txBody>
                  <a:tcPr/>
                </a:tc>
                <a:tc>
                  <a:txBody>
                    <a:bodyPr/>
                    <a:lstStyle/>
                    <a:p>
                      <a:pPr algn="ctr"/>
                      <a:endParaRPr lang="en-GB" sz="1400" dirty="0"/>
                    </a:p>
                  </a:txBody>
                  <a:tcPr/>
                </a:tc>
                <a:tc>
                  <a:txBody>
                    <a:bodyPr/>
                    <a:lstStyle/>
                    <a:p>
                      <a:pPr algn="ctr"/>
                      <a:endParaRPr lang="en-GB" sz="1400" dirty="0"/>
                    </a:p>
                  </a:txBody>
                  <a:tcPr/>
                </a:tc>
                <a:tc>
                  <a:txBody>
                    <a:bodyPr/>
                    <a:lstStyle/>
                    <a:p>
                      <a:pPr algn="ctr"/>
                      <a:endParaRPr lang="en-GB" sz="1400" dirty="0"/>
                    </a:p>
                  </a:txBody>
                  <a:tcPr/>
                </a:tc>
                <a:tc>
                  <a:txBody>
                    <a:bodyPr/>
                    <a:lstStyle/>
                    <a:p>
                      <a:pPr algn="ctr"/>
                      <a:endParaRPr lang="en-GB" sz="1400" dirty="0"/>
                    </a:p>
                  </a:txBody>
                  <a:tcPr/>
                </a:tc>
                <a:extLst>
                  <a:ext uri="{0D108BD9-81ED-4DB2-BD59-A6C34878D82A}">
                    <a16:rowId xmlns:a16="http://schemas.microsoft.com/office/drawing/2014/main" val="383801810"/>
                  </a:ext>
                </a:extLst>
              </a:tr>
              <a:tr h="566093">
                <a:tc>
                  <a:txBody>
                    <a:bodyPr/>
                    <a:lstStyle/>
                    <a:p>
                      <a:r>
                        <a:rPr lang="en-GB" sz="1400" b="1" dirty="0"/>
                        <a:t>Technology Enablement – Shared Care record</a:t>
                      </a:r>
                    </a:p>
                  </a:txBody>
                  <a:tcPr/>
                </a:tc>
                <a:tc>
                  <a:txBody>
                    <a:bodyPr/>
                    <a:lstStyle/>
                    <a:p>
                      <a:pPr algn="ctr"/>
                      <a:endParaRPr lang="en-GB" sz="1400" dirty="0"/>
                    </a:p>
                  </a:txBody>
                  <a:tcPr/>
                </a:tc>
                <a:tc>
                  <a:txBody>
                    <a:bodyPr/>
                    <a:lstStyle/>
                    <a:p>
                      <a:pPr algn="ctr"/>
                      <a:endParaRPr lang="en-GB" sz="1400" dirty="0"/>
                    </a:p>
                  </a:txBody>
                  <a:tcPr/>
                </a:tc>
                <a:tc>
                  <a:txBody>
                    <a:bodyPr/>
                    <a:lstStyle/>
                    <a:p>
                      <a:pPr algn="ctr"/>
                      <a:endParaRPr lang="en-GB" sz="1400" dirty="0"/>
                    </a:p>
                  </a:txBody>
                  <a:tcPr/>
                </a:tc>
                <a:tc>
                  <a:txBody>
                    <a:bodyPr/>
                    <a:lstStyle/>
                    <a:p>
                      <a:pPr algn="ctr"/>
                      <a:endParaRPr lang="en-GB" sz="1400"/>
                    </a:p>
                  </a:txBody>
                  <a:tcPr/>
                </a:tc>
                <a:tc>
                  <a:txBody>
                    <a:bodyPr/>
                    <a:lstStyle/>
                    <a:p>
                      <a:pPr algn="ctr"/>
                      <a:endParaRPr lang="en-GB" sz="1400" dirty="0"/>
                    </a:p>
                  </a:txBody>
                  <a:tcPr/>
                </a:tc>
                <a:extLst>
                  <a:ext uri="{0D108BD9-81ED-4DB2-BD59-A6C34878D82A}">
                    <a16:rowId xmlns:a16="http://schemas.microsoft.com/office/drawing/2014/main" val="586674118"/>
                  </a:ext>
                </a:extLst>
              </a:tr>
              <a:tr h="566093">
                <a:tc>
                  <a:txBody>
                    <a:bodyPr/>
                    <a:lstStyle/>
                    <a:p>
                      <a:r>
                        <a:rPr lang="en-GB" sz="1400" b="1" dirty="0"/>
                        <a:t>Communication, Marketing &amp; Engagement Strategy</a:t>
                      </a:r>
                    </a:p>
                  </a:txBody>
                  <a:tcPr/>
                </a:tc>
                <a:tc>
                  <a:txBody>
                    <a:bodyPr/>
                    <a:lstStyle/>
                    <a:p>
                      <a:endParaRPr lang="en-GB" sz="1400" dirty="0"/>
                    </a:p>
                  </a:txBody>
                  <a:tcPr/>
                </a:tc>
                <a:tc>
                  <a:txBody>
                    <a:bodyPr/>
                    <a:lstStyle/>
                    <a:p>
                      <a:endParaRPr lang="en-GB" sz="1400"/>
                    </a:p>
                  </a:txBody>
                  <a:tcPr/>
                </a:tc>
                <a:tc>
                  <a:txBody>
                    <a:bodyPr/>
                    <a:lstStyle/>
                    <a:p>
                      <a:endParaRPr lang="en-GB" sz="1400"/>
                    </a:p>
                  </a:txBody>
                  <a:tcPr/>
                </a:tc>
                <a:tc>
                  <a:txBody>
                    <a:bodyPr/>
                    <a:lstStyle/>
                    <a:p>
                      <a:endParaRPr lang="en-GB" sz="1400" dirty="0"/>
                    </a:p>
                  </a:txBody>
                  <a:tcPr/>
                </a:tc>
                <a:tc>
                  <a:txBody>
                    <a:bodyPr/>
                    <a:lstStyle/>
                    <a:p>
                      <a:endParaRPr lang="en-GB" sz="1400" dirty="0"/>
                    </a:p>
                  </a:txBody>
                  <a:tcPr/>
                </a:tc>
                <a:extLst>
                  <a:ext uri="{0D108BD9-81ED-4DB2-BD59-A6C34878D82A}">
                    <a16:rowId xmlns:a16="http://schemas.microsoft.com/office/drawing/2014/main" val="2803702724"/>
                  </a:ext>
                </a:extLst>
              </a:tr>
              <a:tr h="566093">
                <a:tc>
                  <a:txBody>
                    <a:bodyPr/>
                    <a:lstStyle/>
                    <a:p>
                      <a:r>
                        <a:rPr lang="en-GB" sz="1400" b="1" dirty="0"/>
                        <a:t>Measurement System inc. population health</a:t>
                      </a:r>
                    </a:p>
                  </a:txBody>
                  <a:tcPr/>
                </a:tc>
                <a:tc gridSpan="4">
                  <a:txBody>
                    <a:bodyPr/>
                    <a:lstStyle/>
                    <a:p>
                      <a:pPr algn="ctr"/>
                      <a:endParaRPr lang="en-GB" sz="1400" dirty="0"/>
                    </a:p>
                  </a:txBody>
                  <a:tcPr/>
                </a:tc>
                <a:tc hMerge="1">
                  <a:txBody>
                    <a:bodyPr/>
                    <a:lstStyle/>
                    <a:p>
                      <a:endParaRPr lang="en-GB" sz="1600"/>
                    </a:p>
                  </a:txBody>
                  <a:tcPr/>
                </a:tc>
                <a:tc hMerge="1">
                  <a:txBody>
                    <a:bodyPr/>
                    <a:lstStyle/>
                    <a:p>
                      <a:endParaRPr lang="en-GB" sz="1600"/>
                    </a:p>
                  </a:txBody>
                  <a:tcPr/>
                </a:tc>
                <a:tc hMerge="1">
                  <a:txBody>
                    <a:bodyPr/>
                    <a:lstStyle/>
                    <a:p>
                      <a:endParaRPr lang="en-GB" sz="1600" dirty="0"/>
                    </a:p>
                  </a:txBody>
                  <a:tcPr/>
                </a:tc>
                <a:tc>
                  <a:txBody>
                    <a:bodyPr/>
                    <a:lstStyle/>
                    <a:p>
                      <a:endParaRPr lang="en-GB" sz="1400" dirty="0"/>
                    </a:p>
                  </a:txBody>
                  <a:tcPr/>
                </a:tc>
                <a:extLst>
                  <a:ext uri="{0D108BD9-81ED-4DB2-BD59-A6C34878D82A}">
                    <a16:rowId xmlns:a16="http://schemas.microsoft.com/office/drawing/2014/main" val="212712150"/>
                  </a:ext>
                </a:extLst>
              </a:tr>
            </a:tbl>
          </a:graphicData>
        </a:graphic>
      </p:graphicFrame>
      <p:sp>
        <p:nvSpPr>
          <p:cNvPr id="4" name="TextBox 3">
            <a:extLst>
              <a:ext uri="{FF2B5EF4-FFF2-40B4-BE49-F238E27FC236}">
                <a16:creationId xmlns:a16="http://schemas.microsoft.com/office/drawing/2014/main" id="{D521C965-D80D-5FCC-967A-3F36EE8AA9AD}"/>
              </a:ext>
            </a:extLst>
          </p:cNvPr>
          <p:cNvSpPr txBox="1"/>
          <p:nvPr/>
        </p:nvSpPr>
        <p:spPr>
          <a:xfrm>
            <a:off x="139875" y="704100"/>
            <a:ext cx="11912250" cy="646331"/>
          </a:xfrm>
          <a:prstGeom prst="rect">
            <a:avLst/>
          </a:prstGeom>
          <a:noFill/>
        </p:spPr>
        <p:txBody>
          <a:bodyPr wrap="square" rtlCol="0">
            <a:spAutoFit/>
          </a:bodyPr>
          <a:lstStyle/>
          <a:p>
            <a:r>
              <a:rPr lang="en-GB" dirty="0">
                <a:solidFill>
                  <a:srgbClr val="0070C0"/>
                </a:solidFill>
              </a:rPr>
              <a:t>The original Phase 2 plan 3-5 years 3-5 years (2026/27 to 20230/31)  included the implementation of the strategy and delivery plans </a:t>
            </a:r>
          </a:p>
        </p:txBody>
      </p:sp>
    </p:spTree>
    <p:extLst>
      <p:ext uri="{BB962C8B-B14F-4D97-AF65-F5344CB8AC3E}">
        <p14:creationId xmlns:p14="http://schemas.microsoft.com/office/powerpoint/2010/main" val="698691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9585E3B-3F3C-C632-5975-4B0D47603E3D}"/>
              </a:ext>
            </a:extLst>
          </p:cNvPr>
          <p:cNvSpPr txBox="1"/>
          <p:nvPr/>
        </p:nvSpPr>
        <p:spPr>
          <a:xfrm>
            <a:off x="2110740" y="-13226"/>
            <a:ext cx="8046720" cy="338554"/>
          </a:xfrm>
          <a:prstGeom prst="rect">
            <a:avLst/>
          </a:prstGeom>
          <a:noFill/>
        </p:spPr>
        <p:txBody>
          <a:bodyPr wrap="square" rtlCol="0">
            <a:spAutoFit/>
          </a:bodyPr>
          <a:lstStyle/>
          <a:p>
            <a:pPr algn="ctr"/>
            <a:r>
              <a:rPr lang="en-GB" sz="1600" b="1" dirty="0"/>
              <a:t>Transforming Community Care – Plan on a Page  </a:t>
            </a:r>
          </a:p>
        </p:txBody>
      </p:sp>
      <p:sp>
        <p:nvSpPr>
          <p:cNvPr id="10" name="Rectangle: Rounded Corners 9">
            <a:extLst>
              <a:ext uri="{FF2B5EF4-FFF2-40B4-BE49-F238E27FC236}">
                <a16:creationId xmlns:a16="http://schemas.microsoft.com/office/drawing/2014/main" id="{10B25741-EA64-7A04-7ADC-41DBB13705F2}"/>
              </a:ext>
            </a:extLst>
          </p:cNvPr>
          <p:cNvSpPr/>
          <p:nvPr/>
        </p:nvSpPr>
        <p:spPr>
          <a:xfrm>
            <a:off x="7008206" y="4965527"/>
            <a:ext cx="415638" cy="1469668"/>
          </a:xfrm>
          <a:prstGeom prst="roundRect">
            <a:avLst/>
          </a:prstGeom>
          <a:solidFill>
            <a:schemeClr val="accent4">
              <a:lumMod val="75000"/>
            </a:schemeClr>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900" b="1" dirty="0">
                <a:solidFill>
                  <a:schemeClr val="bg1"/>
                </a:solidFill>
              </a:rPr>
              <a:t>Interdependencies</a:t>
            </a:r>
          </a:p>
        </p:txBody>
      </p:sp>
      <p:cxnSp>
        <p:nvCxnSpPr>
          <p:cNvPr id="58" name="Straight Connector 57">
            <a:extLst>
              <a:ext uri="{FF2B5EF4-FFF2-40B4-BE49-F238E27FC236}">
                <a16:creationId xmlns:a16="http://schemas.microsoft.com/office/drawing/2014/main" id="{22B1A711-53A7-340B-FDE4-A08477E3C738}"/>
              </a:ext>
            </a:extLst>
          </p:cNvPr>
          <p:cNvCxnSpPr>
            <a:cxnSpLocks/>
          </p:cNvCxnSpPr>
          <p:nvPr/>
        </p:nvCxnSpPr>
        <p:spPr>
          <a:xfrm flipV="1">
            <a:off x="3291068" y="3830007"/>
            <a:ext cx="9580982" cy="8389"/>
          </a:xfrm>
          <a:prstGeom prst="line">
            <a:avLst/>
          </a:prstGeom>
          <a:ln>
            <a:noFill/>
          </a:ln>
        </p:spPr>
        <p:style>
          <a:lnRef idx="1">
            <a:schemeClr val="accent4"/>
          </a:lnRef>
          <a:fillRef idx="0">
            <a:schemeClr val="accent4"/>
          </a:fillRef>
          <a:effectRef idx="0">
            <a:schemeClr val="accent4"/>
          </a:effectRef>
          <a:fontRef idx="minor">
            <a:schemeClr val="tx1"/>
          </a:fontRef>
        </p:style>
      </p:cxnSp>
      <p:sp>
        <p:nvSpPr>
          <p:cNvPr id="1032" name="Rectangle: Rounded Corners 1031">
            <a:extLst>
              <a:ext uri="{FF2B5EF4-FFF2-40B4-BE49-F238E27FC236}">
                <a16:creationId xmlns:a16="http://schemas.microsoft.com/office/drawing/2014/main" id="{D76E5D13-DDCE-A788-89E8-4D085AEF8244}"/>
              </a:ext>
            </a:extLst>
          </p:cNvPr>
          <p:cNvSpPr/>
          <p:nvPr/>
        </p:nvSpPr>
        <p:spPr>
          <a:xfrm>
            <a:off x="441240" y="918012"/>
            <a:ext cx="342289" cy="1902596"/>
          </a:xfrm>
          <a:prstGeom prst="roundRect">
            <a:avLst/>
          </a:prstGeom>
          <a:solidFill>
            <a:schemeClr val="accent6">
              <a:lumMod val="50000"/>
            </a:schemeClr>
          </a:solidFill>
          <a:ln w="3810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900" b="1" dirty="0">
                <a:solidFill>
                  <a:schemeClr val="bg1"/>
                </a:solidFill>
              </a:rPr>
              <a:t>Programme Leadership</a:t>
            </a:r>
          </a:p>
        </p:txBody>
      </p:sp>
      <p:sp>
        <p:nvSpPr>
          <p:cNvPr id="1033" name="Rectangle 1032">
            <a:extLst>
              <a:ext uri="{FF2B5EF4-FFF2-40B4-BE49-F238E27FC236}">
                <a16:creationId xmlns:a16="http://schemas.microsoft.com/office/drawing/2014/main" id="{D2409140-BA88-F9FA-7856-43F2C3E53FC1}"/>
              </a:ext>
            </a:extLst>
          </p:cNvPr>
          <p:cNvSpPr/>
          <p:nvPr/>
        </p:nvSpPr>
        <p:spPr>
          <a:xfrm>
            <a:off x="913109" y="1234816"/>
            <a:ext cx="954402" cy="520020"/>
          </a:xfrm>
          <a:prstGeom prst="rect">
            <a:avLst/>
          </a:prstGeom>
          <a:solidFill>
            <a:schemeClr val="bg1"/>
          </a:solid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Executive SRO – Sarah O’Brien</a:t>
            </a:r>
          </a:p>
        </p:txBody>
      </p:sp>
      <p:sp>
        <p:nvSpPr>
          <p:cNvPr id="1034" name="Rectangle 1033">
            <a:extLst>
              <a:ext uri="{FF2B5EF4-FFF2-40B4-BE49-F238E27FC236}">
                <a16:creationId xmlns:a16="http://schemas.microsoft.com/office/drawing/2014/main" id="{E02D4828-C459-FC27-2C24-2D425CB515C4}"/>
              </a:ext>
            </a:extLst>
          </p:cNvPr>
          <p:cNvSpPr/>
          <p:nvPr/>
        </p:nvSpPr>
        <p:spPr>
          <a:xfrm>
            <a:off x="903170" y="1914396"/>
            <a:ext cx="954402" cy="520020"/>
          </a:xfrm>
          <a:prstGeom prst="rect">
            <a:avLst/>
          </a:prstGeom>
          <a:solidFill>
            <a:schemeClr val="bg1"/>
          </a:solid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Portfolio Director - Tony McDonald</a:t>
            </a:r>
          </a:p>
        </p:txBody>
      </p:sp>
      <p:sp>
        <p:nvSpPr>
          <p:cNvPr id="17" name="Rectangle: Rounded Corners 16">
            <a:extLst>
              <a:ext uri="{FF2B5EF4-FFF2-40B4-BE49-F238E27FC236}">
                <a16:creationId xmlns:a16="http://schemas.microsoft.com/office/drawing/2014/main" id="{4C924489-D1A5-A570-5D1C-06F0602BCDEE}"/>
              </a:ext>
            </a:extLst>
          </p:cNvPr>
          <p:cNvSpPr/>
          <p:nvPr/>
        </p:nvSpPr>
        <p:spPr>
          <a:xfrm>
            <a:off x="441240" y="3055405"/>
            <a:ext cx="342289" cy="1732945"/>
          </a:xfrm>
          <a:prstGeom prst="roundRect">
            <a:avLst/>
          </a:prstGeom>
          <a:solidFill>
            <a:srgbClr val="CC00FF"/>
          </a:solidFill>
          <a:ln w="38100">
            <a:solidFill>
              <a:srgbClr val="CC00FF"/>
            </a:soli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45720" rtlCol="0" anchor="ctr"/>
          <a:lstStyle/>
          <a:p>
            <a:pPr algn="ctr"/>
            <a:r>
              <a:rPr lang="en-GB" sz="900" b="1" dirty="0">
                <a:solidFill>
                  <a:schemeClr val="bg1"/>
                </a:solidFill>
              </a:rPr>
              <a:t>Workstreams</a:t>
            </a:r>
          </a:p>
        </p:txBody>
      </p:sp>
      <p:sp>
        <p:nvSpPr>
          <p:cNvPr id="2" name="Rectangle: Rounded Corners 1">
            <a:extLst>
              <a:ext uri="{FF2B5EF4-FFF2-40B4-BE49-F238E27FC236}">
                <a16:creationId xmlns:a16="http://schemas.microsoft.com/office/drawing/2014/main" id="{5479ED9A-0904-0D27-F0FE-11DE5AFE62CF}"/>
              </a:ext>
            </a:extLst>
          </p:cNvPr>
          <p:cNvSpPr/>
          <p:nvPr/>
        </p:nvSpPr>
        <p:spPr>
          <a:xfrm>
            <a:off x="1963092" y="912225"/>
            <a:ext cx="345849" cy="1921863"/>
          </a:xfrm>
          <a:prstGeom prst="roundRect">
            <a:avLst/>
          </a:prstGeom>
          <a:solidFill>
            <a:srgbClr val="002060"/>
          </a:solid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45720" rtlCol="0" anchor="ctr"/>
          <a:lstStyle/>
          <a:p>
            <a:pPr algn="ctr"/>
            <a:r>
              <a:rPr lang="en-GB" sz="900" b="1" dirty="0">
                <a:solidFill>
                  <a:schemeClr val="bg1"/>
                </a:solidFill>
              </a:rPr>
              <a:t>Strategy</a:t>
            </a:r>
          </a:p>
        </p:txBody>
      </p:sp>
      <p:sp>
        <p:nvSpPr>
          <p:cNvPr id="6" name="Rectangle: Rounded Corners 5">
            <a:extLst>
              <a:ext uri="{FF2B5EF4-FFF2-40B4-BE49-F238E27FC236}">
                <a16:creationId xmlns:a16="http://schemas.microsoft.com/office/drawing/2014/main" id="{DB59CACB-26EC-D278-4521-63690754282A}"/>
              </a:ext>
            </a:extLst>
          </p:cNvPr>
          <p:cNvSpPr/>
          <p:nvPr/>
        </p:nvSpPr>
        <p:spPr>
          <a:xfrm rot="5400000">
            <a:off x="1659691" y="-152610"/>
            <a:ext cx="415638" cy="1237664"/>
          </a:xfrm>
          <a:prstGeom prst="roundRect">
            <a:avLst/>
          </a:prstGeom>
          <a:solidFill>
            <a:schemeClr val="accent2">
              <a:lumMod val="75000"/>
            </a:schemeClr>
          </a:solid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900" b="1" dirty="0">
                <a:solidFill>
                  <a:schemeClr val="bg1"/>
                </a:solidFill>
              </a:rPr>
              <a:t>Programme Core Objective </a:t>
            </a:r>
          </a:p>
        </p:txBody>
      </p:sp>
      <p:sp>
        <p:nvSpPr>
          <p:cNvPr id="8" name="TextBox 7">
            <a:extLst>
              <a:ext uri="{FF2B5EF4-FFF2-40B4-BE49-F238E27FC236}">
                <a16:creationId xmlns:a16="http://schemas.microsoft.com/office/drawing/2014/main" id="{DE86B4C6-4A65-BC9B-D219-34556F0AEDD1}"/>
              </a:ext>
            </a:extLst>
          </p:cNvPr>
          <p:cNvSpPr txBox="1"/>
          <p:nvPr/>
        </p:nvSpPr>
        <p:spPr>
          <a:xfrm>
            <a:off x="2494042" y="346149"/>
            <a:ext cx="7778551" cy="369332"/>
          </a:xfrm>
          <a:prstGeom prst="rect">
            <a:avLst/>
          </a:prstGeom>
          <a:noFill/>
        </p:spPr>
        <p:txBody>
          <a:bodyPr wrap="square" rtlCol="0">
            <a:spAutoFit/>
          </a:bodyPr>
          <a:lstStyle/>
          <a:p>
            <a:pPr algn="ctr"/>
            <a:r>
              <a:rPr lang="en-GB" sz="900" b="1" dirty="0">
                <a:solidFill>
                  <a:schemeClr val="accent2">
                    <a:lumMod val="75000"/>
                  </a:schemeClr>
                </a:solidFill>
              </a:rPr>
              <a:t>Focus on the medium to longer term clinically led transformation of community services that is co-produced with LSC residents – with a 2–10-year strategy and delivery roadmap leading up to the new hospitals being in operation in 2035</a:t>
            </a:r>
          </a:p>
        </p:txBody>
      </p:sp>
      <p:sp>
        <p:nvSpPr>
          <p:cNvPr id="11" name="TextBox 10">
            <a:extLst>
              <a:ext uri="{FF2B5EF4-FFF2-40B4-BE49-F238E27FC236}">
                <a16:creationId xmlns:a16="http://schemas.microsoft.com/office/drawing/2014/main" id="{4767DBC3-21A1-946E-B1DA-95EBAE7F3D7B}"/>
              </a:ext>
            </a:extLst>
          </p:cNvPr>
          <p:cNvSpPr txBox="1"/>
          <p:nvPr/>
        </p:nvSpPr>
        <p:spPr>
          <a:xfrm>
            <a:off x="2308941" y="974397"/>
            <a:ext cx="1305077" cy="369332"/>
          </a:xfrm>
          <a:prstGeom prst="rect">
            <a:avLst/>
          </a:prstGeom>
          <a:noFill/>
        </p:spPr>
        <p:txBody>
          <a:bodyPr wrap="square" rtlCol="0">
            <a:spAutoFit/>
          </a:bodyPr>
          <a:lstStyle/>
          <a:p>
            <a:pPr algn="ctr"/>
            <a:r>
              <a:rPr lang="en-GB" sz="900" b="1" dirty="0"/>
              <a:t>National Health and Care Triple Aims </a:t>
            </a:r>
          </a:p>
        </p:txBody>
      </p:sp>
      <p:sp>
        <p:nvSpPr>
          <p:cNvPr id="12" name="Rectangle 11">
            <a:extLst>
              <a:ext uri="{FF2B5EF4-FFF2-40B4-BE49-F238E27FC236}">
                <a16:creationId xmlns:a16="http://schemas.microsoft.com/office/drawing/2014/main" id="{15B875C7-F607-4D8E-1F8D-84B77D7FCB3E}"/>
              </a:ext>
            </a:extLst>
          </p:cNvPr>
          <p:cNvSpPr/>
          <p:nvPr/>
        </p:nvSpPr>
        <p:spPr>
          <a:xfrm>
            <a:off x="3651814" y="1009494"/>
            <a:ext cx="1715532" cy="362651"/>
          </a:xfrm>
          <a:prstGeom prst="rect">
            <a:avLst/>
          </a:prstGeom>
          <a:solidFill>
            <a:srgbClr val="3333FF"/>
          </a:solidFill>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b="1" dirty="0"/>
              <a:t>Better Care for All</a:t>
            </a:r>
          </a:p>
        </p:txBody>
      </p:sp>
      <p:sp>
        <p:nvSpPr>
          <p:cNvPr id="13" name="Rectangle 12">
            <a:extLst>
              <a:ext uri="{FF2B5EF4-FFF2-40B4-BE49-F238E27FC236}">
                <a16:creationId xmlns:a16="http://schemas.microsoft.com/office/drawing/2014/main" id="{E1DB014B-0BCE-D410-ED09-25CF77A725CD}"/>
              </a:ext>
            </a:extLst>
          </p:cNvPr>
          <p:cNvSpPr/>
          <p:nvPr/>
        </p:nvSpPr>
        <p:spPr>
          <a:xfrm>
            <a:off x="5480355" y="1009494"/>
            <a:ext cx="1642319" cy="362650"/>
          </a:xfrm>
          <a:prstGeom prst="rect">
            <a:avLst/>
          </a:prstGeom>
          <a:solidFill>
            <a:srgbClr val="3333FF"/>
          </a:solidFill>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b="1" dirty="0"/>
              <a:t>Better Health and Wellbeing for Everyone </a:t>
            </a:r>
          </a:p>
        </p:txBody>
      </p:sp>
      <p:sp>
        <p:nvSpPr>
          <p:cNvPr id="14" name="Rectangle 13">
            <a:extLst>
              <a:ext uri="{FF2B5EF4-FFF2-40B4-BE49-F238E27FC236}">
                <a16:creationId xmlns:a16="http://schemas.microsoft.com/office/drawing/2014/main" id="{E7258B94-C7E1-16CE-CC6F-AE5821286BF1}"/>
              </a:ext>
            </a:extLst>
          </p:cNvPr>
          <p:cNvSpPr/>
          <p:nvPr/>
        </p:nvSpPr>
        <p:spPr>
          <a:xfrm>
            <a:off x="7235683" y="1010704"/>
            <a:ext cx="1642319" cy="371224"/>
          </a:xfrm>
          <a:prstGeom prst="rect">
            <a:avLst/>
          </a:prstGeom>
          <a:solidFill>
            <a:srgbClr val="3333FF"/>
          </a:solidFill>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b="1" dirty="0"/>
              <a:t>Sustainable Use of NHS Resources</a:t>
            </a:r>
          </a:p>
        </p:txBody>
      </p:sp>
      <p:sp>
        <p:nvSpPr>
          <p:cNvPr id="15" name="Arrow: Right 14">
            <a:extLst>
              <a:ext uri="{FF2B5EF4-FFF2-40B4-BE49-F238E27FC236}">
                <a16:creationId xmlns:a16="http://schemas.microsoft.com/office/drawing/2014/main" id="{661A4515-406A-351A-86D4-E8B883EAE42B}"/>
              </a:ext>
            </a:extLst>
          </p:cNvPr>
          <p:cNvSpPr/>
          <p:nvPr/>
        </p:nvSpPr>
        <p:spPr>
          <a:xfrm>
            <a:off x="3283481" y="1384139"/>
            <a:ext cx="6043629" cy="362651"/>
          </a:xfrm>
          <a:prstGeom prst="rightArrow">
            <a:avLst/>
          </a:prstGeom>
          <a:solidFill>
            <a:srgbClr val="3399FF"/>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b="1" dirty="0"/>
              <a:t>Delivery of the NHS Long Term Plan 2019 - 2029</a:t>
            </a:r>
          </a:p>
        </p:txBody>
      </p:sp>
      <p:sp>
        <p:nvSpPr>
          <p:cNvPr id="18" name="Rectangle: Rounded Corners 17">
            <a:extLst>
              <a:ext uri="{FF2B5EF4-FFF2-40B4-BE49-F238E27FC236}">
                <a16:creationId xmlns:a16="http://schemas.microsoft.com/office/drawing/2014/main" id="{4ECD73D1-DE4A-3817-800D-AF9AC06F59D8}"/>
              </a:ext>
            </a:extLst>
          </p:cNvPr>
          <p:cNvSpPr/>
          <p:nvPr/>
        </p:nvSpPr>
        <p:spPr>
          <a:xfrm>
            <a:off x="9653709" y="1733813"/>
            <a:ext cx="1953355" cy="245001"/>
          </a:xfrm>
          <a:prstGeom prst="roundRect">
            <a:avLst/>
          </a:prstGeom>
          <a:solidFill>
            <a:schemeClr val="accent1">
              <a:lumMod val="20000"/>
              <a:lumOff val="80000"/>
            </a:schemeClr>
          </a:solid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Joint Strategic Needs Assessment </a:t>
            </a:r>
          </a:p>
        </p:txBody>
      </p:sp>
      <p:sp>
        <p:nvSpPr>
          <p:cNvPr id="24" name="Rectangle: Rounded Corners 23">
            <a:extLst>
              <a:ext uri="{FF2B5EF4-FFF2-40B4-BE49-F238E27FC236}">
                <a16:creationId xmlns:a16="http://schemas.microsoft.com/office/drawing/2014/main" id="{0EA7202E-56D2-A76B-C35C-55D30F08431C}"/>
              </a:ext>
            </a:extLst>
          </p:cNvPr>
          <p:cNvSpPr/>
          <p:nvPr/>
        </p:nvSpPr>
        <p:spPr>
          <a:xfrm>
            <a:off x="9653710" y="2266431"/>
            <a:ext cx="1953355" cy="277435"/>
          </a:xfrm>
          <a:prstGeom prst="roundRect">
            <a:avLst/>
          </a:prstGeom>
          <a:solidFill>
            <a:schemeClr val="accent1">
              <a:lumMod val="20000"/>
              <a:lumOff val="80000"/>
            </a:schemeClr>
          </a:solid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National Healthcare Inequalities Improvement Programme</a:t>
            </a:r>
          </a:p>
        </p:txBody>
      </p:sp>
      <p:sp>
        <p:nvSpPr>
          <p:cNvPr id="25" name="Rectangle: Rounded Corners 24">
            <a:extLst>
              <a:ext uri="{FF2B5EF4-FFF2-40B4-BE49-F238E27FC236}">
                <a16:creationId xmlns:a16="http://schemas.microsoft.com/office/drawing/2014/main" id="{F619B1DE-4217-CCFB-567E-03C5E01BD890}"/>
              </a:ext>
            </a:extLst>
          </p:cNvPr>
          <p:cNvSpPr/>
          <p:nvPr/>
        </p:nvSpPr>
        <p:spPr>
          <a:xfrm>
            <a:off x="9653709" y="2051916"/>
            <a:ext cx="1953355" cy="139488"/>
          </a:xfrm>
          <a:prstGeom prst="roundRect">
            <a:avLst/>
          </a:prstGeom>
          <a:solidFill>
            <a:schemeClr val="accent1">
              <a:lumMod val="20000"/>
              <a:lumOff val="80000"/>
            </a:schemeClr>
          </a:solid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Core20Plus5 </a:t>
            </a:r>
          </a:p>
        </p:txBody>
      </p:sp>
      <p:sp>
        <p:nvSpPr>
          <p:cNvPr id="26" name="Rectangle 25">
            <a:extLst>
              <a:ext uri="{FF2B5EF4-FFF2-40B4-BE49-F238E27FC236}">
                <a16:creationId xmlns:a16="http://schemas.microsoft.com/office/drawing/2014/main" id="{F6271EFD-36AD-2979-0240-6AA7BC24FFD0}"/>
              </a:ext>
            </a:extLst>
          </p:cNvPr>
          <p:cNvSpPr/>
          <p:nvPr/>
        </p:nvSpPr>
        <p:spPr>
          <a:xfrm>
            <a:off x="3283482" y="1783771"/>
            <a:ext cx="1961970" cy="465000"/>
          </a:xfrm>
          <a:prstGeom prst="rect">
            <a:avLst/>
          </a:prstGeom>
          <a:solidFill>
            <a:schemeClr val="bg1"/>
          </a:solid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Improve Quality, Safety, Clinical Outcomes and Patient Experience </a:t>
            </a:r>
          </a:p>
        </p:txBody>
      </p:sp>
      <p:sp>
        <p:nvSpPr>
          <p:cNvPr id="27" name="TextBox 26">
            <a:extLst>
              <a:ext uri="{FF2B5EF4-FFF2-40B4-BE49-F238E27FC236}">
                <a16:creationId xmlns:a16="http://schemas.microsoft.com/office/drawing/2014/main" id="{32253A4A-E3FB-AF46-495A-E3EF6E5727E1}"/>
              </a:ext>
            </a:extLst>
          </p:cNvPr>
          <p:cNvSpPr txBox="1"/>
          <p:nvPr/>
        </p:nvSpPr>
        <p:spPr>
          <a:xfrm>
            <a:off x="2337126" y="2000606"/>
            <a:ext cx="973280" cy="415498"/>
          </a:xfrm>
          <a:prstGeom prst="rect">
            <a:avLst/>
          </a:prstGeom>
          <a:noFill/>
        </p:spPr>
        <p:txBody>
          <a:bodyPr wrap="square" rtlCol="0">
            <a:spAutoFit/>
          </a:bodyPr>
          <a:lstStyle/>
          <a:p>
            <a:pPr algn="ctr"/>
            <a:r>
              <a:rPr lang="en-GB" sz="1000" b="1" dirty="0"/>
              <a:t>ICB Core Objectives</a:t>
            </a:r>
          </a:p>
        </p:txBody>
      </p:sp>
      <p:sp>
        <p:nvSpPr>
          <p:cNvPr id="28" name="Rectangle 27">
            <a:extLst>
              <a:ext uri="{FF2B5EF4-FFF2-40B4-BE49-F238E27FC236}">
                <a16:creationId xmlns:a16="http://schemas.microsoft.com/office/drawing/2014/main" id="{28036AA6-EB4F-7501-B4E2-3A6395554CFB}"/>
              </a:ext>
            </a:extLst>
          </p:cNvPr>
          <p:cNvSpPr/>
          <p:nvPr/>
        </p:nvSpPr>
        <p:spPr>
          <a:xfrm>
            <a:off x="5326171" y="1783771"/>
            <a:ext cx="1961970" cy="470731"/>
          </a:xfrm>
          <a:prstGeom prst="rect">
            <a:avLst/>
          </a:prstGeom>
          <a:solidFill>
            <a:schemeClr val="bg1"/>
          </a:solid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Equalise Opportunities and Clinical Outcomes Across the Area</a:t>
            </a:r>
          </a:p>
        </p:txBody>
      </p:sp>
      <p:sp>
        <p:nvSpPr>
          <p:cNvPr id="29" name="Rectangle 28">
            <a:extLst>
              <a:ext uri="{FF2B5EF4-FFF2-40B4-BE49-F238E27FC236}">
                <a16:creationId xmlns:a16="http://schemas.microsoft.com/office/drawing/2014/main" id="{60A3EABF-AE3F-942C-E8C2-CF7889E12BC8}"/>
              </a:ext>
            </a:extLst>
          </p:cNvPr>
          <p:cNvSpPr/>
          <p:nvPr/>
        </p:nvSpPr>
        <p:spPr>
          <a:xfrm>
            <a:off x="3291068" y="2334160"/>
            <a:ext cx="1956828" cy="485005"/>
          </a:xfrm>
          <a:prstGeom prst="rect">
            <a:avLst/>
          </a:prstGeom>
          <a:solidFill>
            <a:schemeClr val="bg1"/>
          </a:solid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Make working in LSC an Attractive and Desirable Option for Existing and Potential Employees </a:t>
            </a:r>
          </a:p>
        </p:txBody>
      </p:sp>
      <p:sp>
        <p:nvSpPr>
          <p:cNvPr id="30" name="Rectangle 29">
            <a:extLst>
              <a:ext uri="{FF2B5EF4-FFF2-40B4-BE49-F238E27FC236}">
                <a16:creationId xmlns:a16="http://schemas.microsoft.com/office/drawing/2014/main" id="{8405F1C0-A289-E170-6B7B-0A8B86007D6C}"/>
              </a:ext>
            </a:extLst>
          </p:cNvPr>
          <p:cNvSpPr/>
          <p:nvPr/>
        </p:nvSpPr>
        <p:spPr>
          <a:xfrm>
            <a:off x="5330675" y="2342509"/>
            <a:ext cx="1956828" cy="485005"/>
          </a:xfrm>
          <a:prstGeom prst="rect">
            <a:avLst/>
          </a:prstGeom>
          <a:solidFill>
            <a:schemeClr val="bg1"/>
          </a:solid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Meet Financial Targets and Deliver Improved Productivity </a:t>
            </a:r>
          </a:p>
        </p:txBody>
      </p:sp>
      <p:sp>
        <p:nvSpPr>
          <p:cNvPr id="31" name="Rectangle 30">
            <a:extLst>
              <a:ext uri="{FF2B5EF4-FFF2-40B4-BE49-F238E27FC236}">
                <a16:creationId xmlns:a16="http://schemas.microsoft.com/office/drawing/2014/main" id="{A6342E01-C201-A287-40C3-39F772E504FB}"/>
              </a:ext>
            </a:extLst>
          </p:cNvPr>
          <p:cNvSpPr/>
          <p:nvPr/>
        </p:nvSpPr>
        <p:spPr>
          <a:xfrm>
            <a:off x="7362696" y="1787903"/>
            <a:ext cx="1964414" cy="465002"/>
          </a:xfrm>
          <a:prstGeom prst="rect">
            <a:avLst/>
          </a:prstGeom>
          <a:solidFill>
            <a:schemeClr val="bg1"/>
          </a:solid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Meet National and Locally Determined Performance Standards and Targets</a:t>
            </a:r>
          </a:p>
        </p:txBody>
      </p:sp>
      <p:sp>
        <p:nvSpPr>
          <p:cNvPr id="32" name="Rectangle 31">
            <a:extLst>
              <a:ext uri="{FF2B5EF4-FFF2-40B4-BE49-F238E27FC236}">
                <a16:creationId xmlns:a16="http://schemas.microsoft.com/office/drawing/2014/main" id="{BEC43243-7FA4-88C0-ED95-36C90163BB52}"/>
              </a:ext>
            </a:extLst>
          </p:cNvPr>
          <p:cNvSpPr/>
          <p:nvPr/>
        </p:nvSpPr>
        <p:spPr>
          <a:xfrm>
            <a:off x="7370282" y="2335798"/>
            <a:ext cx="1956828" cy="485005"/>
          </a:xfrm>
          <a:prstGeom prst="rect">
            <a:avLst/>
          </a:prstGeom>
          <a:solidFill>
            <a:schemeClr val="bg1"/>
          </a:solid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To Develop and Implement Ambitious Deliverable Strategies </a:t>
            </a:r>
          </a:p>
        </p:txBody>
      </p:sp>
      <p:sp>
        <p:nvSpPr>
          <p:cNvPr id="33" name="TextBox 32">
            <a:extLst>
              <a:ext uri="{FF2B5EF4-FFF2-40B4-BE49-F238E27FC236}">
                <a16:creationId xmlns:a16="http://schemas.microsoft.com/office/drawing/2014/main" id="{18B483CC-9D3A-729B-8F4D-04BAA0E89F28}"/>
              </a:ext>
            </a:extLst>
          </p:cNvPr>
          <p:cNvSpPr txBox="1"/>
          <p:nvPr/>
        </p:nvSpPr>
        <p:spPr>
          <a:xfrm>
            <a:off x="9712797" y="1280453"/>
            <a:ext cx="1835178" cy="415498"/>
          </a:xfrm>
          <a:prstGeom prst="rect">
            <a:avLst/>
          </a:prstGeom>
          <a:noFill/>
        </p:spPr>
        <p:txBody>
          <a:bodyPr wrap="square" rtlCol="0">
            <a:spAutoFit/>
          </a:bodyPr>
          <a:lstStyle/>
          <a:p>
            <a:pPr algn="ctr"/>
            <a:r>
              <a:rPr lang="en-GB" sz="1000" b="1" dirty="0">
                <a:solidFill>
                  <a:srgbClr val="3333FF"/>
                </a:solidFill>
              </a:rPr>
              <a:t>Statutory Duty to Reduce Health Inequalities </a:t>
            </a:r>
          </a:p>
        </p:txBody>
      </p:sp>
      <p:sp>
        <p:nvSpPr>
          <p:cNvPr id="34" name="Speech Bubble: Rectangle with Corners Rounded 33">
            <a:extLst>
              <a:ext uri="{FF2B5EF4-FFF2-40B4-BE49-F238E27FC236}">
                <a16:creationId xmlns:a16="http://schemas.microsoft.com/office/drawing/2014/main" id="{01714B0B-1924-167A-87BB-693A6DF9DE50}"/>
              </a:ext>
            </a:extLst>
          </p:cNvPr>
          <p:cNvSpPr/>
          <p:nvPr/>
        </p:nvSpPr>
        <p:spPr>
          <a:xfrm>
            <a:off x="10124196" y="5096012"/>
            <a:ext cx="1843997" cy="1066163"/>
          </a:xfrm>
          <a:custGeom>
            <a:avLst/>
            <a:gdLst>
              <a:gd name="connsiteX0" fmla="*/ 0 w 1843997"/>
              <a:gd name="connsiteY0" fmla="*/ 177697 h 1066163"/>
              <a:gd name="connsiteX1" fmla="*/ 177697 w 1843997"/>
              <a:gd name="connsiteY1" fmla="*/ 0 h 1066163"/>
              <a:gd name="connsiteX2" fmla="*/ 307333 w 1843997"/>
              <a:gd name="connsiteY2" fmla="*/ 0 h 1066163"/>
              <a:gd name="connsiteX3" fmla="*/ 307333 w 1843997"/>
              <a:gd name="connsiteY3" fmla="*/ 0 h 1066163"/>
              <a:gd name="connsiteX4" fmla="*/ 768332 w 1843997"/>
              <a:gd name="connsiteY4" fmla="*/ 0 h 1066163"/>
              <a:gd name="connsiteX5" fmla="*/ 1190377 w 1843997"/>
              <a:gd name="connsiteY5" fmla="*/ 0 h 1066163"/>
              <a:gd name="connsiteX6" fmla="*/ 1666300 w 1843997"/>
              <a:gd name="connsiteY6" fmla="*/ 0 h 1066163"/>
              <a:gd name="connsiteX7" fmla="*/ 1843997 w 1843997"/>
              <a:gd name="connsiteY7" fmla="*/ 177697 h 1066163"/>
              <a:gd name="connsiteX8" fmla="*/ 1843997 w 1843997"/>
              <a:gd name="connsiteY8" fmla="*/ 621928 h 1066163"/>
              <a:gd name="connsiteX9" fmla="*/ 1843997 w 1843997"/>
              <a:gd name="connsiteY9" fmla="*/ 621928 h 1066163"/>
              <a:gd name="connsiteX10" fmla="*/ 1843997 w 1843997"/>
              <a:gd name="connsiteY10" fmla="*/ 888469 h 1066163"/>
              <a:gd name="connsiteX11" fmla="*/ 1843997 w 1843997"/>
              <a:gd name="connsiteY11" fmla="*/ 888466 h 1066163"/>
              <a:gd name="connsiteX12" fmla="*/ 1666300 w 1843997"/>
              <a:gd name="connsiteY12" fmla="*/ 1066163 h 1066163"/>
              <a:gd name="connsiteX13" fmla="*/ 1226296 w 1843997"/>
              <a:gd name="connsiteY13" fmla="*/ 1066163 h 1066163"/>
              <a:gd name="connsiteX14" fmla="*/ 768332 w 1843997"/>
              <a:gd name="connsiteY14" fmla="*/ 1066163 h 1066163"/>
              <a:gd name="connsiteX15" fmla="*/ 307333 w 1843997"/>
              <a:gd name="connsiteY15" fmla="*/ 1066163 h 1066163"/>
              <a:gd name="connsiteX16" fmla="*/ 307333 w 1843997"/>
              <a:gd name="connsiteY16" fmla="*/ 1066163 h 1066163"/>
              <a:gd name="connsiteX17" fmla="*/ 177697 w 1843997"/>
              <a:gd name="connsiteY17" fmla="*/ 1066163 h 1066163"/>
              <a:gd name="connsiteX18" fmla="*/ 0 w 1843997"/>
              <a:gd name="connsiteY18" fmla="*/ 888466 h 1066163"/>
              <a:gd name="connsiteX19" fmla="*/ 0 w 1843997"/>
              <a:gd name="connsiteY19" fmla="*/ 888469 h 1066163"/>
              <a:gd name="connsiteX20" fmla="*/ -215287 w 1843997"/>
              <a:gd name="connsiteY20" fmla="*/ 628972 h 1066163"/>
              <a:gd name="connsiteX21" fmla="*/ 0 w 1843997"/>
              <a:gd name="connsiteY21" fmla="*/ 621928 h 1066163"/>
              <a:gd name="connsiteX22" fmla="*/ 0 w 1843997"/>
              <a:gd name="connsiteY22" fmla="*/ 177697 h 1066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43997" h="1066163" fill="none" extrusionOk="0">
                <a:moveTo>
                  <a:pt x="0" y="177697"/>
                </a:moveTo>
                <a:cubicBezTo>
                  <a:pt x="-3335" y="70595"/>
                  <a:pt x="75565" y="6525"/>
                  <a:pt x="177697" y="0"/>
                </a:cubicBezTo>
                <a:cubicBezTo>
                  <a:pt x="218492" y="-8871"/>
                  <a:pt x="260624" y="4802"/>
                  <a:pt x="307333" y="0"/>
                </a:cubicBezTo>
                <a:lnTo>
                  <a:pt x="307333" y="0"/>
                </a:lnTo>
                <a:cubicBezTo>
                  <a:pt x="528882" y="-14797"/>
                  <a:pt x="569863" y="13871"/>
                  <a:pt x="768332" y="0"/>
                </a:cubicBezTo>
                <a:cubicBezTo>
                  <a:pt x="905091" y="-23228"/>
                  <a:pt x="987227" y="7178"/>
                  <a:pt x="1190377" y="0"/>
                </a:cubicBezTo>
                <a:cubicBezTo>
                  <a:pt x="1393528" y="-7178"/>
                  <a:pt x="1501430" y="1370"/>
                  <a:pt x="1666300" y="0"/>
                </a:cubicBezTo>
                <a:cubicBezTo>
                  <a:pt x="1780097" y="-21630"/>
                  <a:pt x="1850609" y="73292"/>
                  <a:pt x="1843997" y="177697"/>
                </a:cubicBezTo>
                <a:cubicBezTo>
                  <a:pt x="1877803" y="323504"/>
                  <a:pt x="1836255" y="440523"/>
                  <a:pt x="1843997" y="621928"/>
                </a:cubicBezTo>
                <a:lnTo>
                  <a:pt x="1843997" y="621928"/>
                </a:lnTo>
                <a:cubicBezTo>
                  <a:pt x="1870120" y="717846"/>
                  <a:pt x="1838532" y="819394"/>
                  <a:pt x="1843997" y="888469"/>
                </a:cubicBezTo>
                <a:lnTo>
                  <a:pt x="1843997" y="888466"/>
                </a:lnTo>
                <a:cubicBezTo>
                  <a:pt x="1822135" y="1004087"/>
                  <a:pt x="1758426" y="1081952"/>
                  <a:pt x="1666300" y="1066163"/>
                </a:cubicBezTo>
                <a:cubicBezTo>
                  <a:pt x="1551908" y="1109790"/>
                  <a:pt x="1387552" y="1064413"/>
                  <a:pt x="1226296" y="1066163"/>
                </a:cubicBezTo>
                <a:cubicBezTo>
                  <a:pt x="1065040" y="1067913"/>
                  <a:pt x="953972" y="1014094"/>
                  <a:pt x="768332" y="1066163"/>
                </a:cubicBezTo>
                <a:cubicBezTo>
                  <a:pt x="560866" y="1116610"/>
                  <a:pt x="532662" y="1049686"/>
                  <a:pt x="307333" y="1066163"/>
                </a:cubicBezTo>
                <a:lnTo>
                  <a:pt x="307333" y="1066163"/>
                </a:lnTo>
                <a:cubicBezTo>
                  <a:pt x="267093" y="1079201"/>
                  <a:pt x="233548" y="1051103"/>
                  <a:pt x="177697" y="1066163"/>
                </a:cubicBezTo>
                <a:cubicBezTo>
                  <a:pt x="78076" y="1054076"/>
                  <a:pt x="-3886" y="1010916"/>
                  <a:pt x="0" y="888466"/>
                </a:cubicBezTo>
                <a:lnTo>
                  <a:pt x="0" y="888469"/>
                </a:lnTo>
                <a:cubicBezTo>
                  <a:pt x="-90101" y="838459"/>
                  <a:pt x="-136131" y="663353"/>
                  <a:pt x="-215287" y="628972"/>
                </a:cubicBezTo>
                <a:cubicBezTo>
                  <a:pt x="-125868" y="611603"/>
                  <a:pt x="-74039" y="641993"/>
                  <a:pt x="0" y="621928"/>
                </a:cubicBezTo>
                <a:cubicBezTo>
                  <a:pt x="-49110" y="463929"/>
                  <a:pt x="7074" y="277294"/>
                  <a:pt x="0" y="177697"/>
                </a:cubicBezTo>
                <a:close/>
              </a:path>
              <a:path w="1843997" h="1066163" stroke="0" extrusionOk="0">
                <a:moveTo>
                  <a:pt x="0" y="177697"/>
                </a:moveTo>
                <a:cubicBezTo>
                  <a:pt x="-881" y="97656"/>
                  <a:pt x="61114" y="15072"/>
                  <a:pt x="177697" y="0"/>
                </a:cubicBezTo>
                <a:cubicBezTo>
                  <a:pt x="232226" y="-2167"/>
                  <a:pt x="267735" y="9798"/>
                  <a:pt x="307333" y="0"/>
                </a:cubicBezTo>
                <a:lnTo>
                  <a:pt x="307333" y="0"/>
                </a:lnTo>
                <a:cubicBezTo>
                  <a:pt x="531165" y="-35270"/>
                  <a:pt x="595275" y="10496"/>
                  <a:pt x="768332" y="0"/>
                </a:cubicBezTo>
                <a:cubicBezTo>
                  <a:pt x="911051" y="-5706"/>
                  <a:pt x="995057" y="17266"/>
                  <a:pt x="1199357" y="0"/>
                </a:cubicBezTo>
                <a:cubicBezTo>
                  <a:pt x="1403657" y="-17266"/>
                  <a:pt x="1568183" y="16316"/>
                  <a:pt x="1666300" y="0"/>
                </a:cubicBezTo>
                <a:cubicBezTo>
                  <a:pt x="1784639" y="-9172"/>
                  <a:pt x="1844057" y="72436"/>
                  <a:pt x="1843997" y="177697"/>
                </a:cubicBezTo>
                <a:cubicBezTo>
                  <a:pt x="1856154" y="351705"/>
                  <a:pt x="1819266" y="486399"/>
                  <a:pt x="1843997" y="621928"/>
                </a:cubicBezTo>
                <a:lnTo>
                  <a:pt x="1843997" y="621928"/>
                </a:lnTo>
                <a:cubicBezTo>
                  <a:pt x="1844556" y="704695"/>
                  <a:pt x="1823493" y="779222"/>
                  <a:pt x="1843997" y="888469"/>
                </a:cubicBezTo>
                <a:lnTo>
                  <a:pt x="1843997" y="888466"/>
                </a:lnTo>
                <a:cubicBezTo>
                  <a:pt x="1845120" y="988507"/>
                  <a:pt x="1758443" y="1069766"/>
                  <a:pt x="1666300" y="1066163"/>
                </a:cubicBezTo>
                <a:cubicBezTo>
                  <a:pt x="1451784" y="1108859"/>
                  <a:pt x="1412009" y="1055897"/>
                  <a:pt x="1226296" y="1066163"/>
                </a:cubicBezTo>
                <a:cubicBezTo>
                  <a:pt x="1040583" y="1076429"/>
                  <a:pt x="978392" y="1055857"/>
                  <a:pt x="768332" y="1066163"/>
                </a:cubicBezTo>
                <a:cubicBezTo>
                  <a:pt x="631180" y="1110333"/>
                  <a:pt x="527351" y="1045390"/>
                  <a:pt x="307333" y="1066163"/>
                </a:cubicBezTo>
                <a:lnTo>
                  <a:pt x="307333" y="1066163"/>
                </a:lnTo>
                <a:cubicBezTo>
                  <a:pt x="271592" y="1079762"/>
                  <a:pt x="241816" y="1055932"/>
                  <a:pt x="177697" y="1066163"/>
                </a:cubicBezTo>
                <a:cubicBezTo>
                  <a:pt x="84459" y="1065604"/>
                  <a:pt x="2368" y="1006097"/>
                  <a:pt x="0" y="888466"/>
                </a:cubicBezTo>
                <a:lnTo>
                  <a:pt x="0" y="888469"/>
                </a:lnTo>
                <a:cubicBezTo>
                  <a:pt x="-93865" y="778030"/>
                  <a:pt x="-117228" y="720877"/>
                  <a:pt x="-215287" y="628972"/>
                </a:cubicBezTo>
                <a:cubicBezTo>
                  <a:pt x="-144617" y="623605"/>
                  <a:pt x="-80519" y="647023"/>
                  <a:pt x="0" y="621928"/>
                </a:cubicBezTo>
                <a:cubicBezTo>
                  <a:pt x="-42044" y="482942"/>
                  <a:pt x="44294" y="323186"/>
                  <a:pt x="0" y="177697"/>
                </a:cubicBezTo>
                <a:close/>
              </a:path>
            </a:pathLst>
          </a:custGeom>
          <a:solidFill>
            <a:schemeClr val="bg1"/>
          </a:solidFill>
          <a:ln w="19050">
            <a:solidFill>
              <a:schemeClr val="accent4">
                <a:lumMod val="75000"/>
              </a:schemeClr>
            </a:solidFill>
            <a:extLst>
              <a:ext uri="{C807C97D-BFC1-408E-A445-0C87EB9F89A2}">
                <ask:lineSketchStyleProps xmlns:ask="http://schemas.microsoft.com/office/drawing/2018/sketchyshapes" sd="4129827047">
                  <a:prstGeom prst="wedgeRoundRectCallout">
                    <a:avLst>
                      <a:gd name="adj1" fmla="val -61675"/>
                      <a:gd name="adj2" fmla="val 8994"/>
                      <a:gd name="adj3" fmla="val 16667"/>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700" b="1" dirty="0">
                <a:solidFill>
                  <a:schemeClr val="accent6">
                    <a:lumMod val="50000"/>
                  </a:schemeClr>
                </a:solidFill>
              </a:rPr>
              <a:t>We will manage interdependencies through matrix working across portfolios and ICB directorates to embed mechanisms and enable interdependencies to be proactively and relentlessly managed to drive delivery of the collective transformation agenda</a:t>
            </a:r>
          </a:p>
        </p:txBody>
      </p:sp>
      <p:pic>
        <p:nvPicPr>
          <p:cNvPr id="35" name="Picture 2" descr="Light Bulb Smiley Face Stock Photos ...">
            <a:extLst>
              <a:ext uri="{FF2B5EF4-FFF2-40B4-BE49-F238E27FC236}">
                <a16:creationId xmlns:a16="http://schemas.microsoft.com/office/drawing/2014/main" id="{7FDD41CE-B16D-48EE-41C2-6DCDCF09D6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1762" y="5787100"/>
            <a:ext cx="442069" cy="5693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6" name="Rectangle: Rounded Corners 35">
            <a:extLst>
              <a:ext uri="{FF2B5EF4-FFF2-40B4-BE49-F238E27FC236}">
                <a16:creationId xmlns:a16="http://schemas.microsoft.com/office/drawing/2014/main" id="{B7F93CC6-68FC-E588-072E-EB977B423B6B}"/>
              </a:ext>
            </a:extLst>
          </p:cNvPr>
          <p:cNvSpPr/>
          <p:nvPr/>
        </p:nvSpPr>
        <p:spPr>
          <a:xfrm>
            <a:off x="844743" y="3040082"/>
            <a:ext cx="1097574" cy="519550"/>
          </a:xfrm>
          <a:prstGeom prst="roundRect">
            <a:avLst/>
          </a:prstGeom>
          <a:solidFill>
            <a:schemeClr val="bg1"/>
          </a:solidFill>
          <a:ln w="28575">
            <a:solidFill>
              <a:srgbClr val="CC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Enhanced Care in the Community </a:t>
            </a:r>
          </a:p>
        </p:txBody>
      </p:sp>
      <p:sp>
        <p:nvSpPr>
          <p:cNvPr id="37" name="Rectangle: Rounded Corners 36">
            <a:extLst>
              <a:ext uri="{FF2B5EF4-FFF2-40B4-BE49-F238E27FC236}">
                <a16:creationId xmlns:a16="http://schemas.microsoft.com/office/drawing/2014/main" id="{6DD65EDE-AADF-57DA-DFE4-89C759AF834E}"/>
              </a:ext>
            </a:extLst>
          </p:cNvPr>
          <p:cNvSpPr/>
          <p:nvPr/>
        </p:nvSpPr>
        <p:spPr>
          <a:xfrm>
            <a:off x="858336" y="3650919"/>
            <a:ext cx="1097574" cy="519550"/>
          </a:xfrm>
          <a:prstGeom prst="roundRect">
            <a:avLst/>
          </a:prstGeom>
          <a:solidFill>
            <a:schemeClr val="bg1"/>
          </a:solidFill>
          <a:ln w="28575">
            <a:solidFill>
              <a:srgbClr val="CC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Creating Healthy Communities </a:t>
            </a:r>
          </a:p>
        </p:txBody>
      </p:sp>
      <p:sp>
        <p:nvSpPr>
          <p:cNvPr id="39" name="Rectangle: Rounded Corners 38">
            <a:extLst>
              <a:ext uri="{FF2B5EF4-FFF2-40B4-BE49-F238E27FC236}">
                <a16:creationId xmlns:a16="http://schemas.microsoft.com/office/drawing/2014/main" id="{7850116A-23D7-134E-ECF0-6442E9A7ACE1}"/>
              </a:ext>
            </a:extLst>
          </p:cNvPr>
          <p:cNvSpPr/>
          <p:nvPr/>
        </p:nvSpPr>
        <p:spPr>
          <a:xfrm>
            <a:off x="858336" y="4253655"/>
            <a:ext cx="1097574" cy="532667"/>
          </a:xfrm>
          <a:prstGeom prst="roundRect">
            <a:avLst/>
          </a:prstGeom>
          <a:solidFill>
            <a:schemeClr val="bg1"/>
          </a:solidFill>
          <a:ln w="28575">
            <a:solidFill>
              <a:srgbClr val="CC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Integrated Neighbourhood Teams</a:t>
            </a:r>
          </a:p>
        </p:txBody>
      </p:sp>
      <p:cxnSp>
        <p:nvCxnSpPr>
          <p:cNvPr id="47" name="Straight Connector 46">
            <a:extLst>
              <a:ext uri="{FF2B5EF4-FFF2-40B4-BE49-F238E27FC236}">
                <a16:creationId xmlns:a16="http://schemas.microsoft.com/office/drawing/2014/main" id="{8EFF9FEE-09FA-3DE1-3E56-7BEB463EAF14}"/>
              </a:ext>
            </a:extLst>
          </p:cNvPr>
          <p:cNvCxnSpPr>
            <a:cxnSpLocks/>
          </p:cNvCxnSpPr>
          <p:nvPr/>
        </p:nvCxnSpPr>
        <p:spPr>
          <a:xfrm flipV="1">
            <a:off x="431772" y="2952722"/>
            <a:ext cx="11536421" cy="14372"/>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D04E60E-5DD7-57C4-FF8F-85A2813219F3}"/>
              </a:ext>
            </a:extLst>
          </p:cNvPr>
          <p:cNvCxnSpPr>
            <a:cxnSpLocks/>
          </p:cNvCxnSpPr>
          <p:nvPr/>
        </p:nvCxnSpPr>
        <p:spPr>
          <a:xfrm flipV="1">
            <a:off x="300007" y="4857934"/>
            <a:ext cx="11536421" cy="14372"/>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id="{B385EE80-D246-7B24-5921-83B09DD2478F}"/>
              </a:ext>
            </a:extLst>
          </p:cNvPr>
          <p:cNvSpPr/>
          <p:nvPr/>
        </p:nvSpPr>
        <p:spPr>
          <a:xfrm>
            <a:off x="9656015" y="2620405"/>
            <a:ext cx="1953355" cy="221446"/>
          </a:xfrm>
          <a:prstGeom prst="roundRect">
            <a:avLst/>
          </a:prstGeom>
          <a:solidFill>
            <a:schemeClr val="accent1">
              <a:lumMod val="20000"/>
              <a:lumOff val="80000"/>
            </a:schemeClr>
          </a:solid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Public Health Atlas of Variation</a:t>
            </a:r>
          </a:p>
        </p:txBody>
      </p:sp>
      <p:sp>
        <p:nvSpPr>
          <p:cNvPr id="5" name="Rectangle: Rounded Corners 4">
            <a:extLst>
              <a:ext uri="{FF2B5EF4-FFF2-40B4-BE49-F238E27FC236}">
                <a16:creationId xmlns:a16="http://schemas.microsoft.com/office/drawing/2014/main" id="{CF2DCCB4-96C6-5471-4B5E-195E4EFF0E10}"/>
              </a:ext>
            </a:extLst>
          </p:cNvPr>
          <p:cNvSpPr/>
          <p:nvPr/>
        </p:nvSpPr>
        <p:spPr>
          <a:xfrm>
            <a:off x="3651814" y="3073645"/>
            <a:ext cx="5964250" cy="522492"/>
          </a:xfrm>
          <a:prstGeom prst="roundRect">
            <a:avLst/>
          </a:prstGeom>
          <a:solidFill>
            <a:schemeClr val="bg1"/>
          </a:solidFill>
          <a:ln>
            <a:solidFill>
              <a:srgbClr val="CC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tx1"/>
                </a:solidFill>
                <a:latin typeface="Calibri" panose="020F0502020204030204" pitchFamily="34" charset="0"/>
                <a:cs typeface="Calibri" panose="020F0502020204030204" pitchFamily="34" charset="0"/>
              </a:rPr>
              <a:t>End to end pathways </a:t>
            </a:r>
            <a:r>
              <a:rPr lang="en-US" sz="800" dirty="0">
                <a:solidFill>
                  <a:schemeClr val="tx1"/>
                </a:solidFill>
                <a:latin typeface="Calibri" panose="020F0502020204030204" pitchFamily="34" charset="0"/>
                <a:cs typeface="Calibri" panose="020F0502020204030204" pitchFamily="34" charset="0"/>
              </a:rPr>
              <a:t>- Supporting people to recover and increase independence through time limited enhanced support based on the person’s needs to enable them to remain at home or as close to home as possible, utilising technology enabled care. Brings together care teams to deliver recovery, rehab, reablement, crisis services, end of life care, mental health and learning disabilities home-based and bed-based support</a:t>
            </a:r>
          </a:p>
        </p:txBody>
      </p:sp>
      <p:sp>
        <p:nvSpPr>
          <p:cNvPr id="7" name="Rectangle: Rounded Corners 6">
            <a:extLst>
              <a:ext uri="{FF2B5EF4-FFF2-40B4-BE49-F238E27FC236}">
                <a16:creationId xmlns:a16="http://schemas.microsoft.com/office/drawing/2014/main" id="{DED3E2D2-7BF2-9E90-140B-5718992032F5}"/>
              </a:ext>
            </a:extLst>
          </p:cNvPr>
          <p:cNvSpPr/>
          <p:nvPr/>
        </p:nvSpPr>
        <p:spPr>
          <a:xfrm>
            <a:off x="3651816" y="3665032"/>
            <a:ext cx="5964248" cy="531056"/>
          </a:xfrm>
          <a:prstGeom prst="roundRect">
            <a:avLst/>
          </a:prstGeom>
          <a:solidFill>
            <a:schemeClr val="bg1"/>
          </a:solidFill>
          <a:ln>
            <a:solidFill>
              <a:srgbClr val="CC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US" sz="800" b="1"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Holistic approach to health and wellbeing </a:t>
            </a:r>
            <a:r>
              <a:rPr kumimoji="0" lang="en-US" sz="80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Connecting residents to each other and services available from local partners and local groups, activities and events through technology and other means. Providing a forum for ideas to emerge from the community.  Encouraging residents to take control of their health &amp; wellbeing through self care, prevention, healthy lifestyle choices and behaviours – adopting learning from the Healthier Fleetwood model and Whyndyke Farm ‘Healthy New Town’</a:t>
            </a:r>
            <a:endParaRPr kumimoji="0" lang="en-GB" sz="80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16" name="Rectangle: Rounded Corners 15">
            <a:extLst>
              <a:ext uri="{FF2B5EF4-FFF2-40B4-BE49-F238E27FC236}">
                <a16:creationId xmlns:a16="http://schemas.microsoft.com/office/drawing/2014/main" id="{CE818CE2-F0E8-1D41-64E1-2070EFEA3497}"/>
              </a:ext>
            </a:extLst>
          </p:cNvPr>
          <p:cNvSpPr/>
          <p:nvPr/>
        </p:nvSpPr>
        <p:spPr>
          <a:xfrm>
            <a:off x="3633279" y="4259882"/>
            <a:ext cx="5981273" cy="532667"/>
          </a:xfrm>
          <a:prstGeom prst="roundRect">
            <a:avLst/>
          </a:prstGeom>
          <a:solidFill>
            <a:schemeClr val="bg1"/>
          </a:solidFill>
          <a:ln>
            <a:solidFill>
              <a:srgbClr val="CC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a:solidFill>
                  <a:schemeClr val="tx1"/>
                </a:solidFill>
                <a:latin typeface="Calibri" panose="020F0502020204030204" pitchFamily="34" charset="0"/>
                <a:cs typeface="Calibri" panose="020F0502020204030204" pitchFamily="34" charset="0"/>
              </a:rPr>
              <a:t>End to end pathways </a:t>
            </a:r>
            <a:r>
              <a:rPr lang="en-US" sz="800" dirty="0">
                <a:solidFill>
                  <a:schemeClr val="tx1"/>
                </a:solidFill>
                <a:latin typeface="Calibri" panose="020F0502020204030204" pitchFamily="34" charset="0"/>
                <a:cs typeface="Calibri" panose="020F0502020204030204" pitchFamily="34" charset="0"/>
              </a:rPr>
              <a:t>- </a:t>
            </a:r>
            <a:r>
              <a:rPr kumimoji="0" lang="en-US" sz="80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Bringing together teams and professionals to improve care for neighbourhood populations.  Primary, community, secondary and social care, menta</a:t>
            </a:r>
            <a:r>
              <a:rPr lang="en-US" sz="800" dirty="0">
                <a:solidFill>
                  <a:schemeClr val="tx1"/>
                </a:solidFill>
                <a:latin typeface="Calibri" panose="020F0502020204030204" pitchFamily="34" charset="0"/>
                <a:cs typeface="Calibri" panose="020F0502020204030204" pitchFamily="34" charset="0"/>
              </a:rPr>
              <a:t>l health and learning disabilities, end of life, </a:t>
            </a:r>
            <a:r>
              <a:rPr kumimoji="0" lang="en-US" sz="80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domiciliary and care staff and VCSE partners. A team of teams, utilising technology to deliver virtual care, sharing information and resources to improve health and wellbeing and tackle health inequalities through streamlined pathways and navigation </a:t>
            </a:r>
            <a:endParaRPr kumimoji="0" lang="en-GB" sz="80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19" name="Rectangle: Rounded Corners 18">
            <a:extLst>
              <a:ext uri="{FF2B5EF4-FFF2-40B4-BE49-F238E27FC236}">
                <a16:creationId xmlns:a16="http://schemas.microsoft.com/office/drawing/2014/main" id="{381A55FD-5D5F-74C4-9380-E9D9A8281D8D}"/>
              </a:ext>
            </a:extLst>
          </p:cNvPr>
          <p:cNvSpPr/>
          <p:nvPr/>
        </p:nvSpPr>
        <p:spPr>
          <a:xfrm>
            <a:off x="451497" y="4972304"/>
            <a:ext cx="342289" cy="1509668"/>
          </a:xfrm>
          <a:prstGeom prst="roundRect">
            <a:avLst/>
          </a:prstGeom>
          <a:solidFill>
            <a:srgbClr val="7030A0"/>
          </a:solid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45720" rtlCol="0" anchor="ctr"/>
          <a:lstStyle/>
          <a:p>
            <a:pPr algn="ctr"/>
            <a:r>
              <a:rPr lang="en-GB" sz="900" b="1" dirty="0">
                <a:solidFill>
                  <a:schemeClr val="bg1"/>
                </a:solidFill>
              </a:rPr>
              <a:t>Delivery Phases</a:t>
            </a:r>
          </a:p>
        </p:txBody>
      </p:sp>
      <p:pic>
        <p:nvPicPr>
          <p:cNvPr id="51" name="Picture 50">
            <a:extLst>
              <a:ext uri="{FF2B5EF4-FFF2-40B4-BE49-F238E27FC236}">
                <a16:creationId xmlns:a16="http://schemas.microsoft.com/office/drawing/2014/main" id="{7462B244-BD26-32AA-7B02-640E13D62FE4}"/>
              </a:ext>
            </a:extLst>
          </p:cNvPr>
          <p:cNvPicPr>
            <a:picLocks noChangeAspect="1"/>
          </p:cNvPicPr>
          <p:nvPr/>
        </p:nvPicPr>
        <p:blipFill>
          <a:blip r:embed="rId4"/>
          <a:stretch>
            <a:fillRect/>
          </a:stretch>
        </p:blipFill>
        <p:spPr>
          <a:xfrm>
            <a:off x="895928" y="4954167"/>
            <a:ext cx="5991985" cy="1520121"/>
          </a:xfrm>
          <a:prstGeom prst="rect">
            <a:avLst/>
          </a:prstGeom>
        </p:spPr>
      </p:pic>
      <p:pic>
        <p:nvPicPr>
          <p:cNvPr id="60" name="Picture 59">
            <a:extLst>
              <a:ext uri="{FF2B5EF4-FFF2-40B4-BE49-F238E27FC236}">
                <a16:creationId xmlns:a16="http://schemas.microsoft.com/office/drawing/2014/main" id="{3D9D564E-35F4-A3CB-91A4-725550F4D0D2}"/>
              </a:ext>
            </a:extLst>
          </p:cNvPr>
          <p:cNvPicPr>
            <a:picLocks noChangeAspect="1"/>
          </p:cNvPicPr>
          <p:nvPr/>
        </p:nvPicPr>
        <p:blipFill>
          <a:blip r:embed="rId5"/>
          <a:stretch>
            <a:fillRect/>
          </a:stretch>
        </p:blipFill>
        <p:spPr>
          <a:xfrm>
            <a:off x="9731142" y="3006895"/>
            <a:ext cx="2396056" cy="1868213"/>
          </a:xfrm>
          <a:prstGeom prst="rect">
            <a:avLst/>
          </a:prstGeom>
        </p:spPr>
      </p:pic>
      <p:sp>
        <p:nvSpPr>
          <p:cNvPr id="61" name="Arrow: Right 60">
            <a:extLst>
              <a:ext uri="{FF2B5EF4-FFF2-40B4-BE49-F238E27FC236}">
                <a16:creationId xmlns:a16="http://schemas.microsoft.com/office/drawing/2014/main" id="{CE0C058F-60A7-4D14-2D8A-CA34B62B1D69}"/>
              </a:ext>
            </a:extLst>
          </p:cNvPr>
          <p:cNvSpPr/>
          <p:nvPr/>
        </p:nvSpPr>
        <p:spPr>
          <a:xfrm>
            <a:off x="1439270" y="6442362"/>
            <a:ext cx="9389659" cy="415638"/>
          </a:xfrm>
          <a:prstGeom prst="rightArrow">
            <a:avLst/>
          </a:prstGeom>
          <a:solidFill>
            <a:schemeClr val="bg1"/>
          </a:solidFill>
          <a:ln w="28575">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b="1" dirty="0">
                <a:solidFill>
                  <a:schemeClr val="tx1"/>
                </a:solidFill>
              </a:rPr>
              <a:t>Delivered through matrix working across functions, sectors, portfolios with residents at the centre</a:t>
            </a:r>
          </a:p>
        </p:txBody>
      </p:sp>
      <p:sp>
        <p:nvSpPr>
          <p:cNvPr id="62" name="Rectangle: Rounded Corners 61">
            <a:extLst>
              <a:ext uri="{FF2B5EF4-FFF2-40B4-BE49-F238E27FC236}">
                <a16:creationId xmlns:a16="http://schemas.microsoft.com/office/drawing/2014/main" id="{D640D965-B2E4-3A11-78C2-F9C859044CE0}"/>
              </a:ext>
            </a:extLst>
          </p:cNvPr>
          <p:cNvSpPr/>
          <p:nvPr/>
        </p:nvSpPr>
        <p:spPr>
          <a:xfrm>
            <a:off x="7550155" y="4954635"/>
            <a:ext cx="917063" cy="306296"/>
          </a:xfrm>
          <a:prstGeom prst="roundRect">
            <a:avLst/>
          </a:prstGeom>
          <a:solidFill>
            <a:schemeClr val="bg1"/>
          </a:solidFill>
          <a:ln w="28575">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UEC</a:t>
            </a:r>
          </a:p>
        </p:txBody>
      </p:sp>
      <p:sp>
        <p:nvSpPr>
          <p:cNvPr id="63" name="Rectangle: Rounded Corners 62">
            <a:extLst>
              <a:ext uri="{FF2B5EF4-FFF2-40B4-BE49-F238E27FC236}">
                <a16:creationId xmlns:a16="http://schemas.microsoft.com/office/drawing/2014/main" id="{4C06A8B6-EAEF-8CE4-99B8-33EE9E1CA1BF}"/>
              </a:ext>
            </a:extLst>
          </p:cNvPr>
          <p:cNvSpPr/>
          <p:nvPr/>
        </p:nvSpPr>
        <p:spPr>
          <a:xfrm>
            <a:off x="8538873" y="4961632"/>
            <a:ext cx="917063" cy="306296"/>
          </a:xfrm>
          <a:prstGeom prst="roundRect">
            <a:avLst/>
          </a:prstGeom>
          <a:solidFill>
            <a:schemeClr val="bg1"/>
          </a:solidFill>
          <a:ln w="28575">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Acute Configuration</a:t>
            </a:r>
          </a:p>
        </p:txBody>
      </p:sp>
      <p:sp>
        <p:nvSpPr>
          <p:cNvPr id="1024" name="Rectangle: Rounded Corners 1023">
            <a:extLst>
              <a:ext uri="{FF2B5EF4-FFF2-40B4-BE49-F238E27FC236}">
                <a16:creationId xmlns:a16="http://schemas.microsoft.com/office/drawing/2014/main" id="{D67647D9-85F3-366A-6BA6-5A5F310D9CFC}"/>
              </a:ext>
            </a:extLst>
          </p:cNvPr>
          <p:cNvSpPr/>
          <p:nvPr/>
        </p:nvSpPr>
        <p:spPr>
          <a:xfrm>
            <a:off x="7550155" y="5341060"/>
            <a:ext cx="917063" cy="306296"/>
          </a:xfrm>
          <a:prstGeom prst="roundRect">
            <a:avLst/>
          </a:prstGeom>
          <a:solidFill>
            <a:schemeClr val="bg1"/>
          </a:solidFill>
          <a:ln w="28575">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NHP</a:t>
            </a:r>
          </a:p>
        </p:txBody>
      </p:sp>
      <p:sp>
        <p:nvSpPr>
          <p:cNvPr id="1025" name="Rectangle: Rounded Corners 1024">
            <a:extLst>
              <a:ext uri="{FF2B5EF4-FFF2-40B4-BE49-F238E27FC236}">
                <a16:creationId xmlns:a16="http://schemas.microsoft.com/office/drawing/2014/main" id="{948E0381-D054-7FCC-9516-69B1A94DC834}"/>
              </a:ext>
            </a:extLst>
          </p:cNvPr>
          <p:cNvSpPr/>
          <p:nvPr/>
        </p:nvSpPr>
        <p:spPr>
          <a:xfrm>
            <a:off x="7551084" y="5734619"/>
            <a:ext cx="917063" cy="325527"/>
          </a:xfrm>
          <a:prstGeom prst="roundRect">
            <a:avLst/>
          </a:prstGeom>
          <a:solidFill>
            <a:schemeClr val="bg1"/>
          </a:solidFill>
          <a:ln w="28575">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Primary Care</a:t>
            </a:r>
          </a:p>
        </p:txBody>
      </p:sp>
      <p:sp>
        <p:nvSpPr>
          <p:cNvPr id="1026" name="Rectangle: Rounded Corners 1025">
            <a:extLst>
              <a:ext uri="{FF2B5EF4-FFF2-40B4-BE49-F238E27FC236}">
                <a16:creationId xmlns:a16="http://schemas.microsoft.com/office/drawing/2014/main" id="{247F698A-D015-17B3-05CE-40A5D2C555BF}"/>
              </a:ext>
            </a:extLst>
          </p:cNvPr>
          <p:cNvSpPr/>
          <p:nvPr/>
        </p:nvSpPr>
        <p:spPr>
          <a:xfrm>
            <a:off x="8550621" y="5348300"/>
            <a:ext cx="917063" cy="306296"/>
          </a:xfrm>
          <a:prstGeom prst="roundRect">
            <a:avLst/>
          </a:prstGeom>
          <a:solidFill>
            <a:schemeClr val="bg1"/>
          </a:solidFill>
          <a:ln w="28575">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Diagnostics</a:t>
            </a:r>
          </a:p>
        </p:txBody>
      </p:sp>
      <p:sp>
        <p:nvSpPr>
          <p:cNvPr id="1027" name="Rectangle: Rounded Corners 1026">
            <a:extLst>
              <a:ext uri="{FF2B5EF4-FFF2-40B4-BE49-F238E27FC236}">
                <a16:creationId xmlns:a16="http://schemas.microsoft.com/office/drawing/2014/main" id="{61572E96-227F-D599-49FB-27A7F0A82DBB}"/>
              </a:ext>
            </a:extLst>
          </p:cNvPr>
          <p:cNvSpPr/>
          <p:nvPr/>
        </p:nvSpPr>
        <p:spPr>
          <a:xfrm>
            <a:off x="8544891" y="5738351"/>
            <a:ext cx="917063" cy="306296"/>
          </a:xfrm>
          <a:prstGeom prst="roundRect">
            <a:avLst/>
          </a:prstGeom>
          <a:solidFill>
            <a:schemeClr val="bg1"/>
          </a:solidFill>
          <a:ln w="28575">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PHM</a:t>
            </a:r>
          </a:p>
        </p:txBody>
      </p:sp>
      <p:sp>
        <p:nvSpPr>
          <p:cNvPr id="1028" name="Rectangle: Rounded Corners 1027">
            <a:extLst>
              <a:ext uri="{FF2B5EF4-FFF2-40B4-BE49-F238E27FC236}">
                <a16:creationId xmlns:a16="http://schemas.microsoft.com/office/drawing/2014/main" id="{C6375027-5C9D-4B21-F7E9-77DBD1E60578}"/>
              </a:ext>
            </a:extLst>
          </p:cNvPr>
          <p:cNvSpPr/>
          <p:nvPr/>
        </p:nvSpPr>
        <p:spPr>
          <a:xfrm>
            <a:off x="7550155" y="6149479"/>
            <a:ext cx="917063" cy="306296"/>
          </a:xfrm>
          <a:prstGeom prst="roundRect">
            <a:avLst/>
          </a:prstGeom>
          <a:solidFill>
            <a:schemeClr val="bg1"/>
          </a:solidFill>
          <a:ln w="28575">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MH and LD</a:t>
            </a:r>
          </a:p>
        </p:txBody>
      </p:sp>
      <p:sp>
        <p:nvSpPr>
          <p:cNvPr id="1029" name="Rectangle: Rounded Corners 1028">
            <a:extLst>
              <a:ext uri="{FF2B5EF4-FFF2-40B4-BE49-F238E27FC236}">
                <a16:creationId xmlns:a16="http://schemas.microsoft.com/office/drawing/2014/main" id="{93DCBC2A-9139-BAC3-DB79-34D2A3EB0782}"/>
              </a:ext>
            </a:extLst>
          </p:cNvPr>
          <p:cNvSpPr/>
          <p:nvPr/>
        </p:nvSpPr>
        <p:spPr>
          <a:xfrm>
            <a:off x="8538873" y="6149479"/>
            <a:ext cx="917063" cy="306296"/>
          </a:xfrm>
          <a:prstGeom prst="roundRect">
            <a:avLst/>
          </a:prstGeom>
          <a:solidFill>
            <a:schemeClr val="bg1"/>
          </a:solidFill>
          <a:ln w="28575">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tx1"/>
                </a:solidFill>
              </a:rPr>
              <a:t>Regulated Care</a:t>
            </a:r>
          </a:p>
        </p:txBody>
      </p:sp>
      <p:sp>
        <p:nvSpPr>
          <p:cNvPr id="3" name="Rectangle: Rounded Corners 2">
            <a:extLst>
              <a:ext uri="{FF2B5EF4-FFF2-40B4-BE49-F238E27FC236}">
                <a16:creationId xmlns:a16="http://schemas.microsoft.com/office/drawing/2014/main" id="{F2A176A3-E5C3-5AF3-C829-2D3588BEA88B}"/>
              </a:ext>
            </a:extLst>
          </p:cNvPr>
          <p:cNvSpPr/>
          <p:nvPr/>
        </p:nvSpPr>
        <p:spPr>
          <a:xfrm>
            <a:off x="2142442" y="3277311"/>
            <a:ext cx="1279850" cy="1366863"/>
          </a:xfrm>
          <a:prstGeom prst="roundRect">
            <a:avLst/>
          </a:prstGeom>
          <a:solidFill>
            <a:schemeClr val="bg1"/>
          </a:solidFill>
          <a:ln w="28575">
            <a:solidFill>
              <a:srgbClr val="CC00F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700" b="1" dirty="0">
                <a:solidFill>
                  <a:schemeClr val="tx1"/>
                </a:solidFill>
              </a:rPr>
              <a:t>Anchor</a:t>
            </a:r>
            <a:r>
              <a:rPr lang="en-GB" sz="700" dirty="0">
                <a:solidFill>
                  <a:schemeClr val="tx1"/>
                </a:solidFill>
              </a:rPr>
              <a:t> streams of work that connect / rely on delivery elsewhere in the system</a:t>
            </a:r>
          </a:p>
          <a:p>
            <a:pPr marL="171450" indent="-171450">
              <a:buFont typeface="Arial" panose="020B0604020202020204" pitchFamily="34" charset="0"/>
              <a:buChar char="•"/>
            </a:pPr>
            <a:r>
              <a:rPr lang="en-GB" sz="700" dirty="0">
                <a:solidFill>
                  <a:srgbClr val="00B0F0"/>
                </a:solidFill>
              </a:rPr>
              <a:t>EOL (ICB)</a:t>
            </a:r>
          </a:p>
          <a:p>
            <a:pPr marL="171450" indent="-171450">
              <a:buFont typeface="Arial" panose="020B0604020202020204" pitchFamily="34" charset="0"/>
              <a:buChar char="•"/>
            </a:pPr>
            <a:r>
              <a:rPr lang="en-GB" sz="700" dirty="0">
                <a:solidFill>
                  <a:srgbClr val="00B050"/>
                </a:solidFill>
              </a:rPr>
              <a:t>Vital and Vulnerable Services (ICB)</a:t>
            </a:r>
          </a:p>
          <a:p>
            <a:pPr marL="171450" indent="-171450">
              <a:buFont typeface="Arial" panose="020B0604020202020204" pitchFamily="34" charset="0"/>
              <a:buChar char="•"/>
            </a:pPr>
            <a:r>
              <a:rPr lang="en-GB" sz="700" dirty="0">
                <a:solidFill>
                  <a:schemeClr val="accent2">
                    <a:lumMod val="75000"/>
                  </a:schemeClr>
                </a:solidFill>
              </a:rPr>
              <a:t>Care Sector (LA)</a:t>
            </a:r>
          </a:p>
          <a:p>
            <a:pPr marL="171450" indent="-171450">
              <a:buFont typeface="Arial" panose="020B0604020202020204" pitchFamily="34" charset="0"/>
              <a:buChar char="•"/>
            </a:pPr>
            <a:r>
              <a:rPr lang="en-GB" sz="700" dirty="0">
                <a:solidFill>
                  <a:schemeClr val="accent1">
                    <a:lumMod val="75000"/>
                  </a:schemeClr>
                </a:solidFill>
              </a:rPr>
              <a:t>Virtual Care (ICB)</a:t>
            </a:r>
          </a:p>
        </p:txBody>
      </p:sp>
      <p:pic>
        <p:nvPicPr>
          <p:cNvPr id="20" name="Picture 2" descr="Iconic Boat Anchor Symbol Beautiful Solid Metal Anchor Nautical Home Decor  Gift for Sailor Beach Themed Decor Marine Navy Sailor - Etsy UK">
            <a:extLst>
              <a:ext uri="{FF2B5EF4-FFF2-40B4-BE49-F238E27FC236}">
                <a16:creationId xmlns:a16="http://schemas.microsoft.com/office/drawing/2014/main" id="{66C4026D-0FB4-1748-9D4C-0D448B6ABB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75936" y="3028137"/>
            <a:ext cx="412863" cy="412863"/>
          </a:xfrm>
          <a:prstGeom prst="rect">
            <a:avLst/>
          </a:prstGeom>
          <a:noFill/>
          <a:extLst>
            <a:ext uri="{909E8E84-426E-40DD-AFC4-6F175D3DCCD1}">
              <a14:hiddenFill xmlns:a14="http://schemas.microsoft.com/office/drawing/2010/main">
                <a:solidFill>
                  <a:srgbClr val="FFFFFF"/>
                </a:solidFill>
              </a14:hiddenFill>
            </a:ext>
          </a:extLst>
        </p:spPr>
      </p:pic>
      <p:cxnSp>
        <p:nvCxnSpPr>
          <p:cNvPr id="22" name="Straight Connector 21">
            <a:extLst>
              <a:ext uri="{FF2B5EF4-FFF2-40B4-BE49-F238E27FC236}">
                <a16:creationId xmlns:a16="http://schemas.microsoft.com/office/drawing/2014/main" id="{E4377E9C-85B6-8DD9-9A13-6856E08A458B}"/>
              </a:ext>
            </a:extLst>
          </p:cNvPr>
          <p:cNvCxnSpPr>
            <a:cxnSpLocks/>
          </p:cNvCxnSpPr>
          <p:nvPr/>
        </p:nvCxnSpPr>
        <p:spPr>
          <a:xfrm flipH="1" flipV="1">
            <a:off x="1955910" y="3171039"/>
            <a:ext cx="224648" cy="19377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B634DA5-F1A5-BF18-E938-0981EF424A16}"/>
              </a:ext>
            </a:extLst>
          </p:cNvPr>
          <p:cNvCxnSpPr>
            <a:cxnSpLocks/>
            <a:stCxn id="3" idx="1"/>
            <a:endCxn id="37" idx="3"/>
          </p:cNvCxnSpPr>
          <p:nvPr/>
        </p:nvCxnSpPr>
        <p:spPr>
          <a:xfrm flipH="1" flipV="1">
            <a:off x="1955910" y="3910694"/>
            <a:ext cx="186532" cy="50049"/>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0F2BFB2-2AC8-87DF-3D2D-216759D1A9EE}"/>
              </a:ext>
            </a:extLst>
          </p:cNvPr>
          <p:cNvCxnSpPr>
            <a:cxnSpLocks/>
          </p:cNvCxnSpPr>
          <p:nvPr/>
        </p:nvCxnSpPr>
        <p:spPr>
          <a:xfrm flipH="1">
            <a:off x="1950309" y="4506628"/>
            <a:ext cx="205726" cy="167352"/>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1CDE22A3-9030-7FDD-5D2C-5159F42D2D05}"/>
              </a:ext>
            </a:extLst>
          </p:cNvPr>
          <p:cNvCxnSpPr>
            <a:cxnSpLocks/>
          </p:cNvCxnSpPr>
          <p:nvPr/>
        </p:nvCxnSpPr>
        <p:spPr>
          <a:xfrm flipH="1">
            <a:off x="3376968" y="3129382"/>
            <a:ext cx="273968" cy="238542"/>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0F63792-7043-0C01-3701-2CC5D865084C}"/>
              </a:ext>
            </a:extLst>
          </p:cNvPr>
          <p:cNvCxnSpPr>
            <a:cxnSpLocks/>
            <a:stCxn id="7" idx="1"/>
            <a:endCxn id="3" idx="3"/>
          </p:cNvCxnSpPr>
          <p:nvPr/>
        </p:nvCxnSpPr>
        <p:spPr>
          <a:xfrm flipH="1">
            <a:off x="3422292" y="3930560"/>
            <a:ext cx="229524" cy="30183"/>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9BA5F9C-1D6B-1888-6F56-3A8EE5BCEDF8}"/>
              </a:ext>
            </a:extLst>
          </p:cNvPr>
          <p:cNvCxnSpPr>
            <a:cxnSpLocks/>
          </p:cNvCxnSpPr>
          <p:nvPr/>
        </p:nvCxnSpPr>
        <p:spPr>
          <a:xfrm flipH="1" flipV="1">
            <a:off x="3411089" y="4506628"/>
            <a:ext cx="239847" cy="1548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8794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A2DDE-249D-CF58-F9EC-045FC0061557}"/>
            </a:ext>
          </a:extLst>
        </p:cNvPr>
        <p:cNvGrpSpPr/>
        <p:nvPr/>
      </p:nvGrpSpPr>
      <p:grpSpPr>
        <a:xfrm>
          <a:off x="0" y="0"/>
          <a:ext cx="0" cy="0"/>
          <a:chOff x="0" y="0"/>
          <a:chExt cx="0" cy="0"/>
        </a:xfrm>
      </p:grpSpPr>
      <p:cxnSp>
        <p:nvCxnSpPr>
          <p:cNvPr id="52" name="Straight Connector 51">
            <a:extLst>
              <a:ext uri="{FF2B5EF4-FFF2-40B4-BE49-F238E27FC236}">
                <a16:creationId xmlns:a16="http://schemas.microsoft.com/office/drawing/2014/main" id="{7A1B1932-4089-95BF-2A24-170426651732}"/>
              </a:ext>
            </a:extLst>
          </p:cNvPr>
          <p:cNvCxnSpPr>
            <a:cxnSpLocks/>
          </p:cNvCxnSpPr>
          <p:nvPr/>
        </p:nvCxnSpPr>
        <p:spPr>
          <a:xfrm>
            <a:off x="6645898" y="2663702"/>
            <a:ext cx="1913642" cy="0"/>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Straight Connector 12">
            <a:extLst>
              <a:ext uri="{FF2B5EF4-FFF2-40B4-BE49-F238E27FC236}">
                <a16:creationId xmlns:a16="http://schemas.microsoft.com/office/drawing/2014/main" id="{4FCBB545-1C09-5830-A1E6-D716D95D2FDD}"/>
              </a:ext>
            </a:extLst>
          </p:cNvPr>
          <p:cNvCxnSpPr>
            <a:stCxn id="10" idx="3"/>
          </p:cNvCxnSpPr>
          <p:nvPr/>
        </p:nvCxnSpPr>
        <p:spPr>
          <a:xfrm>
            <a:off x="3153266" y="2745403"/>
            <a:ext cx="1541282" cy="0"/>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Slide Number Placeholder 4">
            <a:extLst>
              <a:ext uri="{FF2B5EF4-FFF2-40B4-BE49-F238E27FC236}">
                <a16:creationId xmlns:a16="http://schemas.microsoft.com/office/drawing/2014/main" id="{ACF2550A-13BC-72EF-3B90-8DB012AE9231}"/>
              </a:ext>
            </a:extLst>
          </p:cNvPr>
          <p:cNvSpPr>
            <a:spLocks noGrp="1"/>
          </p:cNvSpPr>
          <p:nvPr>
            <p:ph type="sldNum" sz="quarter" idx="12"/>
          </p:nvPr>
        </p:nvSpPr>
        <p:spPr>
          <a:xfrm>
            <a:off x="9363952" y="6514129"/>
            <a:ext cx="2743200" cy="365125"/>
          </a:xfrm>
        </p:spPr>
        <p:txBody>
          <a:bodyPr/>
          <a:lstStyle/>
          <a:p>
            <a:fld id="{0E46C6AB-08EF-4955-A1A2-85FDD7E5F3EF}" type="slidenum">
              <a:rPr lang="en-GB" smtClean="0"/>
              <a:t>7</a:t>
            </a:fld>
            <a:endParaRPr lang="en-GB" dirty="0"/>
          </a:p>
        </p:txBody>
      </p:sp>
      <p:sp>
        <p:nvSpPr>
          <p:cNvPr id="12" name="Title 1">
            <a:extLst>
              <a:ext uri="{FF2B5EF4-FFF2-40B4-BE49-F238E27FC236}">
                <a16:creationId xmlns:a16="http://schemas.microsoft.com/office/drawing/2014/main" id="{257D77CB-D48F-3AB2-53A0-29EE456644AD}"/>
              </a:ext>
            </a:extLst>
          </p:cNvPr>
          <p:cNvSpPr txBox="1">
            <a:spLocks/>
          </p:cNvSpPr>
          <p:nvPr/>
        </p:nvSpPr>
        <p:spPr>
          <a:xfrm>
            <a:off x="190500" y="0"/>
            <a:ext cx="10401674" cy="887941"/>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1200"/>
              </a:spcAft>
            </a:pPr>
            <a:br>
              <a:rPr lang="en-GB" sz="2200" b="1" dirty="0">
                <a:solidFill>
                  <a:schemeClr val="tx2"/>
                </a:solidFill>
              </a:rPr>
            </a:br>
            <a:r>
              <a:rPr lang="en-GB" sz="3600" b="1" dirty="0">
                <a:solidFill>
                  <a:schemeClr val="tx2"/>
                </a:solidFill>
                <a:latin typeface="Aptos" panose="020B0004020202020204" pitchFamily="34" charset="0"/>
              </a:rPr>
              <a:t>Programme Governance </a:t>
            </a:r>
            <a:endParaRPr lang="en-GB" sz="2200" b="1" dirty="0">
              <a:solidFill>
                <a:schemeClr val="tx2"/>
              </a:solidFill>
              <a:latin typeface="Aptos" panose="020B0004020202020204" pitchFamily="34" charset="0"/>
            </a:endParaRPr>
          </a:p>
        </p:txBody>
      </p:sp>
      <p:pic>
        <p:nvPicPr>
          <p:cNvPr id="14" name="Picture 4" descr="Have your say on the draft priorities for Lancashire and South Cumbria  Integrated Care Partnership - Healthwatch Blackpool">
            <a:extLst>
              <a:ext uri="{FF2B5EF4-FFF2-40B4-BE49-F238E27FC236}">
                <a16:creationId xmlns:a16="http://schemas.microsoft.com/office/drawing/2014/main" id="{C54303CB-3918-6DA6-8A96-7E8E4BD8A7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8919" y="-3019"/>
            <a:ext cx="3473081" cy="114204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0BEABB9-99C3-F7AA-C39A-64799521F15D}"/>
              </a:ext>
            </a:extLst>
          </p:cNvPr>
          <p:cNvSpPr/>
          <p:nvPr/>
        </p:nvSpPr>
        <p:spPr>
          <a:xfrm>
            <a:off x="4524866" y="2188436"/>
            <a:ext cx="2479250" cy="755758"/>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Transforming Community Care Board</a:t>
            </a:r>
          </a:p>
        </p:txBody>
      </p:sp>
      <p:sp>
        <p:nvSpPr>
          <p:cNvPr id="3" name="Rectangle 2">
            <a:extLst>
              <a:ext uri="{FF2B5EF4-FFF2-40B4-BE49-F238E27FC236}">
                <a16:creationId xmlns:a16="http://schemas.microsoft.com/office/drawing/2014/main" id="{0EC55384-A822-4239-8DEB-DA6465849DE9}"/>
              </a:ext>
            </a:extLst>
          </p:cNvPr>
          <p:cNvSpPr/>
          <p:nvPr/>
        </p:nvSpPr>
        <p:spPr>
          <a:xfrm>
            <a:off x="669300" y="3594604"/>
            <a:ext cx="1480009" cy="75575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Creating Healthy Communities  </a:t>
            </a:r>
          </a:p>
        </p:txBody>
      </p:sp>
      <p:sp>
        <p:nvSpPr>
          <p:cNvPr id="7" name="Rectangle 6">
            <a:extLst>
              <a:ext uri="{FF2B5EF4-FFF2-40B4-BE49-F238E27FC236}">
                <a16:creationId xmlns:a16="http://schemas.microsoft.com/office/drawing/2014/main" id="{BD581D2D-4048-B298-9D2B-08F67047AA45}"/>
              </a:ext>
            </a:extLst>
          </p:cNvPr>
          <p:cNvSpPr/>
          <p:nvPr/>
        </p:nvSpPr>
        <p:spPr>
          <a:xfrm>
            <a:off x="3963968" y="3599160"/>
            <a:ext cx="1480009" cy="75575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Enhanced Community Care</a:t>
            </a:r>
          </a:p>
        </p:txBody>
      </p:sp>
      <p:sp>
        <p:nvSpPr>
          <p:cNvPr id="9" name="Rectangle 8">
            <a:extLst>
              <a:ext uri="{FF2B5EF4-FFF2-40B4-BE49-F238E27FC236}">
                <a16:creationId xmlns:a16="http://schemas.microsoft.com/office/drawing/2014/main" id="{AEF5E884-EE2E-4DDB-8676-B312C9F9E8CF}"/>
              </a:ext>
            </a:extLst>
          </p:cNvPr>
          <p:cNvSpPr/>
          <p:nvPr/>
        </p:nvSpPr>
        <p:spPr>
          <a:xfrm>
            <a:off x="2311136" y="3594604"/>
            <a:ext cx="1480009" cy="75575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Integrated Neighbourhoods </a:t>
            </a:r>
          </a:p>
        </p:txBody>
      </p:sp>
      <p:sp>
        <p:nvSpPr>
          <p:cNvPr id="10" name="Rectangle 9">
            <a:extLst>
              <a:ext uri="{FF2B5EF4-FFF2-40B4-BE49-F238E27FC236}">
                <a16:creationId xmlns:a16="http://schemas.microsoft.com/office/drawing/2014/main" id="{EF6C3FCA-2D59-E16B-10E8-4B02B39A47F7}"/>
              </a:ext>
            </a:extLst>
          </p:cNvPr>
          <p:cNvSpPr/>
          <p:nvPr/>
        </p:nvSpPr>
        <p:spPr>
          <a:xfrm>
            <a:off x="1673257" y="2367524"/>
            <a:ext cx="1480009" cy="755758"/>
          </a:xfrm>
          <a:prstGeom prst="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Clinical Reference Group </a:t>
            </a:r>
          </a:p>
        </p:txBody>
      </p:sp>
      <p:sp>
        <p:nvSpPr>
          <p:cNvPr id="15" name="Rectangle 14">
            <a:extLst>
              <a:ext uri="{FF2B5EF4-FFF2-40B4-BE49-F238E27FC236}">
                <a16:creationId xmlns:a16="http://schemas.microsoft.com/office/drawing/2014/main" id="{023F9E3A-65C5-9B98-96F5-14D432151F97}"/>
              </a:ext>
            </a:extLst>
          </p:cNvPr>
          <p:cNvSpPr/>
          <p:nvPr/>
        </p:nvSpPr>
        <p:spPr>
          <a:xfrm>
            <a:off x="5568095" y="3594604"/>
            <a:ext cx="1480009" cy="755758"/>
          </a:xfrm>
          <a:prstGeom prst="rect">
            <a:avLst/>
          </a:prstGeom>
          <a:solidFill>
            <a:schemeClr val="accent5"/>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Palliative End of Life Care</a:t>
            </a:r>
          </a:p>
        </p:txBody>
      </p:sp>
      <p:sp>
        <p:nvSpPr>
          <p:cNvPr id="16" name="Rectangle 15">
            <a:extLst>
              <a:ext uri="{FF2B5EF4-FFF2-40B4-BE49-F238E27FC236}">
                <a16:creationId xmlns:a16="http://schemas.microsoft.com/office/drawing/2014/main" id="{6682F7F9-F362-6301-1B48-87EEBA33B451}"/>
              </a:ext>
            </a:extLst>
          </p:cNvPr>
          <p:cNvSpPr/>
          <p:nvPr/>
        </p:nvSpPr>
        <p:spPr>
          <a:xfrm>
            <a:off x="10309778" y="3594604"/>
            <a:ext cx="1480009" cy="755758"/>
          </a:xfrm>
          <a:prstGeom prst="rect">
            <a:avLst/>
          </a:prstGeom>
          <a:solidFill>
            <a:schemeClr val="accent5"/>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Care Sector</a:t>
            </a:r>
          </a:p>
        </p:txBody>
      </p:sp>
      <p:sp>
        <p:nvSpPr>
          <p:cNvPr id="17" name="Rectangle 16">
            <a:extLst>
              <a:ext uri="{FF2B5EF4-FFF2-40B4-BE49-F238E27FC236}">
                <a16:creationId xmlns:a16="http://schemas.microsoft.com/office/drawing/2014/main" id="{072B93A6-D096-5032-3C89-40EC43941EED}"/>
              </a:ext>
            </a:extLst>
          </p:cNvPr>
          <p:cNvSpPr/>
          <p:nvPr/>
        </p:nvSpPr>
        <p:spPr>
          <a:xfrm>
            <a:off x="8684439" y="3594604"/>
            <a:ext cx="1559356" cy="755758"/>
          </a:xfrm>
          <a:prstGeom prst="rect">
            <a:avLst/>
          </a:prstGeom>
          <a:solidFill>
            <a:schemeClr val="accent5"/>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dirty="0"/>
              <a:t>Virtual &amp; Vulnerable Community Services</a:t>
            </a:r>
          </a:p>
        </p:txBody>
      </p:sp>
      <p:sp>
        <p:nvSpPr>
          <p:cNvPr id="18" name="Rectangle 17">
            <a:extLst>
              <a:ext uri="{FF2B5EF4-FFF2-40B4-BE49-F238E27FC236}">
                <a16:creationId xmlns:a16="http://schemas.microsoft.com/office/drawing/2014/main" id="{641411CB-89C7-384E-687C-3AC5F3BDD1E9}"/>
              </a:ext>
            </a:extLst>
          </p:cNvPr>
          <p:cNvSpPr/>
          <p:nvPr/>
        </p:nvSpPr>
        <p:spPr>
          <a:xfrm>
            <a:off x="7155727" y="3594604"/>
            <a:ext cx="1480009" cy="755758"/>
          </a:xfrm>
          <a:prstGeom prst="rect">
            <a:avLst/>
          </a:prstGeom>
          <a:solidFill>
            <a:schemeClr val="accent5"/>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Virtual Care</a:t>
            </a:r>
          </a:p>
        </p:txBody>
      </p:sp>
      <p:cxnSp>
        <p:nvCxnSpPr>
          <p:cNvPr id="20" name="Straight Connector 19">
            <a:extLst>
              <a:ext uri="{FF2B5EF4-FFF2-40B4-BE49-F238E27FC236}">
                <a16:creationId xmlns:a16="http://schemas.microsoft.com/office/drawing/2014/main" id="{53B4EBA6-D12F-3F97-0C27-2DC205E7AB4E}"/>
              </a:ext>
            </a:extLst>
          </p:cNvPr>
          <p:cNvCxnSpPr/>
          <p:nvPr/>
        </p:nvCxnSpPr>
        <p:spPr>
          <a:xfrm>
            <a:off x="6259393" y="3318239"/>
            <a:ext cx="4802171" cy="0"/>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Straight Connector 21">
            <a:extLst>
              <a:ext uri="{FF2B5EF4-FFF2-40B4-BE49-F238E27FC236}">
                <a16:creationId xmlns:a16="http://schemas.microsoft.com/office/drawing/2014/main" id="{2B98D38C-01CF-FCBD-6ED6-3D913EC83149}"/>
              </a:ext>
            </a:extLst>
          </p:cNvPr>
          <p:cNvCxnSpPr/>
          <p:nvPr/>
        </p:nvCxnSpPr>
        <p:spPr>
          <a:xfrm>
            <a:off x="6259393" y="3318239"/>
            <a:ext cx="0" cy="276365"/>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Straight Connector 22">
            <a:extLst>
              <a:ext uri="{FF2B5EF4-FFF2-40B4-BE49-F238E27FC236}">
                <a16:creationId xmlns:a16="http://schemas.microsoft.com/office/drawing/2014/main" id="{7FD50CBD-D118-8F65-E23C-BA5A161DCE5A}"/>
              </a:ext>
            </a:extLst>
          </p:cNvPr>
          <p:cNvCxnSpPr/>
          <p:nvPr/>
        </p:nvCxnSpPr>
        <p:spPr>
          <a:xfrm>
            <a:off x="10993220" y="3332456"/>
            <a:ext cx="0" cy="276365"/>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4" name="Straight Connector 23">
            <a:extLst>
              <a:ext uri="{FF2B5EF4-FFF2-40B4-BE49-F238E27FC236}">
                <a16:creationId xmlns:a16="http://schemas.microsoft.com/office/drawing/2014/main" id="{70F97BC1-8180-8250-EAAD-6ABDD8F92CD3}"/>
              </a:ext>
            </a:extLst>
          </p:cNvPr>
          <p:cNvCxnSpPr/>
          <p:nvPr/>
        </p:nvCxnSpPr>
        <p:spPr>
          <a:xfrm>
            <a:off x="9439368" y="3318239"/>
            <a:ext cx="0" cy="276365"/>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5" name="Straight Connector 24">
            <a:extLst>
              <a:ext uri="{FF2B5EF4-FFF2-40B4-BE49-F238E27FC236}">
                <a16:creationId xmlns:a16="http://schemas.microsoft.com/office/drawing/2014/main" id="{113DCDAB-E723-A55A-3570-F41032BD8329}"/>
              </a:ext>
            </a:extLst>
          </p:cNvPr>
          <p:cNvCxnSpPr/>
          <p:nvPr/>
        </p:nvCxnSpPr>
        <p:spPr>
          <a:xfrm>
            <a:off x="7894944" y="3332456"/>
            <a:ext cx="0" cy="276365"/>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Straight Connector 26">
            <a:extLst>
              <a:ext uri="{FF2B5EF4-FFF2-40B4-BE49-F238E27FC236}">
                <a16:creationId xmlns:a16="http://schemas.microsoft.com/office/drawing/2014/main" id="{D28A3431-44DF-A7D3-0B65-7D23EC47FDCD}"/>
              </a:ext>
            </a:extLst>
          </p:cNvPr>
          <p:cNvCxnSpPr/>
          <p:nvPr/>
        </p:nvCxnSpPr>
        <p:spPr>
          <a:xfrm>
            <a:off x="6881567" y="2944194"/>
            <a:ext cx="0" cy="374045"/>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a:extLst>
              <a:ext uri="{FF2B5EF4-FFF2-40B4-BE49-F238E27FC236}">
                <a16:creationId xmlns:a16="http://schemas.microsoft.com/office/drawing/2014/main" id="{4763031F-751F-B3E8-D3C5-420AB03CCAFB}"/>
              </a:ext>
            </a:extLst>
          </p:cNvPr>
          <p:cNvCxnSpPr/>
          <p:nvPr/>
        </p:nvCxnSpPr>
        <p:spPr>
          <a:xfrm>
            <a:off x="1414021" y="3318239"/>
            <a:ext cx="328052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8F8D0EC-6EE7-2BD0-082B-DFECC7464D57}"/>
              </a:ext>
            </a:extLst>
          </p:cNvPr>
          <p:cNvCxnSpPr>
            <a:cxnSpLocks/>
            <a:endCxn id="3" idx="0"/>
          </p:cNvCxnSpPr>
          <p:nvPr/>
        </p:nvCxnSpPr>
        <p:spPr>
          <a:xfrm>
            <a:off x="1409305" y="3318239"/>
            <a:ext cx="0" cy="276365"/>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77F5033-B3D1-858B-3A5D-39ABE297A582}"/>
              </a:ext>
            </a:extLst>
          </p:cNvPr>
          <p:cNvCxnSpPr>
            <a:cxnSpLocks/>
          </p:cNvCxnSpPr>
          <p:nvPr/>
        </p:nvCxnSpPr>
        <p:spPr>
          <a:xfrm>
            <a:off x="4681977" y="3318238"/>
            <a:ext cx="0" cy="276365"/>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46E1253-6172-A199-BAEE-7E490848674A}"/>
              </a:ext>
            </a:extLst>
          </p:cNvPr>
          <p:cNvCxnSpPr>
            <a:cxnSpLocks/>
          </p:cNvCxnSpPr>
          <p:nvPr/>
        </p:nvCxnSpPr>
        <p:spPr>
          <a:xfrm>
            <a:off x="3051140" y="3332455"/>
            <a:ext cx="0" cy="276365"/>
          </a:xfrm>
          <a:prstGeom prst="line">
            <a:avLst/>
          </a:prstGeom>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CA0C5E13-1D0A-2FC7-0E50-5E46838B0E78}"/>
              </a:ext>
            </a:extLst>
          </p:cNvPr>
          <p:cNvSpPr/>
          <p:nvPr/>
        </p:nvSpPr>
        <p:spPr>
          <a:xfrm>
            <a:off x="546749" y="5475290"/>
            <a:ext cx="11375016" cy="336781"/>
          </a:xfrm>
          <a:prstGeom prst="rect">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Estates</a:t>
            </a:r>
          </a:p>
        </p:txBody>
      </p:sp>
      <p:sp>
        <p:nvSpPr>
          <p:cNvPr id="46" name="Rectangle 45">
            <a:extLst>
              <a:ext uri="{FF2B5EF4-FFF2-40B4-BE49-F238E27FC236}">
                <a16:creationId xmlns:a16="http://schemas.microsoft.com/office/drawing/2014/main" id="{BCC2788C-55C1-EEB0-EE2A-EA68C8F08905}"/>
              </a:ext>
            </a:extLst>
          </p:cNvPr>
          <p:cNvSpPr/>
          <p:nvPr/>
        </p:nvSpPr>
        <p:spPr>
          <a:xfrm>
            <a:off x="546749" y="5945343"/>
            <a:ext cx="11375016" cy="336781"/>
          </a:xfrm>
          <a:prstGeom prst="rect">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Communication, Engagement &amp; Marketing</a:t>
            </a:r>
          </a:p>
        </p:txBody>
      </p:sp>
      <p:cxnSp>
        <p:nvCxnSpPr>
          <p:cNvPr id="48" name="Straight Connector 47">
            <a:extLst>
              <a:ext uri="{FF2B5EF4-FFF2-40B4-BE49-F238E27FC236}">
                <a16:creationId xmlns:a16="http://schemas.microsoft.com/office/drawing/2014/main" id="{7884BB97-15C1-8E36-C0F4-D11E6B44C199}"/>
              </a:ext>
            </a:extLst>
          </p:cNvPr>
          <p:cNvCxnSpPr/>
          <p:nvPr/>
        </p:nvCxnSpPr>
        <p:spPr>
          <a:xfrm>
            <a:off x="4590855" y="2944194"/>
            <a:ext cx="0" cy="374044"/>
          </a:xfrm>
          <a:prstGeom prst="line">
            <a:avLst/>
          </a:prstGeom>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EBB2E8B1-D222-3392-DC2F-E2E84A3CD566}"/>
              </a:ext>
            </a:extLst>
          </p:cNvPr>
          <p:cNvSpPr/>
          <p:nvPr/>
        </p:nvSpPr>
        <p:spPr>
          <a:xfrm>
            <a:off x="82482" y="2367524"/>
            <a:ext cx="1480009" cy="725200"/>
          </a:xfrm>
          <a:prstGeom prst="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VCFSE Reference Group</a:t>
            </a:r>
          </a:p>
        </p:txBody>
      </p:sp>
      <p:sp>
        <p:nvSpPr>
          <p:cNvPr id="55" name="Rectangle 54">
            <a:extLst>
              <a:ext uri="{FF2B5EF4-FFF2-40B4-BE49-F238E27FC236}">
                <a16:creationId xmlns:a16="http://schemas.microsoft.com/office/drawing/2014/main" id="{C4E5E370-73AB-E32C-4677-811F47D38B65}"/>
              </a:ext>
            </a:extLst>
          </p:cNvPr>
          <p:cNvSpPr/>
          <p:nvPr/>
        </p:nvSpPr>
        <p:spPr>
          <a:xfrm>
            <a:off x="546749" y="6392318"/>
            <a:ext cx="11375016" cy="336781"/>
          </a:xfrm>
          <a:prstGeom prst="rect">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Workforce</a:t>
            </a:r>
          </a:p>
        </p:txBody>
      </p:sp>
      <p:sp>
        <p:nvSpPr>
          <p:cNvPr id="56" name="Rectangle 55">
            <a:extLst>
              <a:ext uri="{FF2B5EF4-FFF2-40B4-BE49-F238E27FC236}">
                <a16:creationId xmlns:a16="http://schemas.microsoft.com/office/drawing/2014/main" id="{80B2DFEC-C0B3-D9CF-5A1A-35FB28D42E5E}"/>
              </a:ext>
            </a:extLst>
          </p:cNvPr>
          <p:cNvSpPr/>
          <p:nvPr/>
        </p:nvSpPr>
        <p:spPr>
          <a:xfrm>
            <a:off x="8554822" y="2235213"/>
            <a:ext cx="1480009" cy="755758"/>
          </a:xfrm>
          <a:prstGeom prst="rect">
            <a:avLst/>
          </a:prstGeom>
          <a:solidFill>
            <a:schemeClr val="accent4">
              <a:lumMod val="75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PCB Board</a:t>
            </a:r>
          </a:p>
        </p:txBody>
      </p:sp>
      <p:sp>
        <p:nvSpPr>
          <p:cNvPr id="57" name="Rectangle 56">
            <a:extLst>
              <a:ext uri="{FF2B5EF4-FFF2-40B4-BE49-F238E27FC236}">
                <a16:creationId xmlns:a16="http://schemas.microsoft.com/office/drawing/2014/main" id="{05B4FFDA-254B-8DF5-7128-304BD1E423F6}"/>
              </a:ext>
            </a:extLst>
          </p:cNvPr>
          <p:cNvSpPr/>
          <p:nvPr/>
        </p:nvSpPr>
        <p:spPr>
          <a:xfrm>
            <a:off x="4524866" y="1173877"/>
            <a:ext cx="2427945" cy="755758"/>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t>Oversight &amp; Advisory Group </a:t>
            </a:r>
          </a:p>
        </p:txBody>
      </p:sp>
      <p:sp>
        <p:nvSpPr>
          <p:cNvPr id="61" name="Rectangle 60">
            <a:extLst>
              <a:ext uri="{FF2B5EF4-FFF2-40B4-BE49-F238E27FC236}">
                <a16:creationId xmlns:a16="http://schemas.microsoft.com/office/drawing/2014/main" id="{E7FF5897-1D89-8C3A-9E80-2705247DCE94}"/>
              </a:ext>
            </a:extLst>
          </p:cNvPr>
          <p:cNvSpPr/>
          <p:nvPr/>
        </p:nvSpPr>
        <p:spPr>
          <a:xfrm>
            <a:off x="680317" y="4530317"/>
            <a:ext cx="4774677" cy="336781"/>
          </a:xfrm>
          <a:prstGeom prst="rect">
            <a:avLst/>
          </a:prstGeom>
          <a:solidFill>
            <a:schemeClr val="accent4">
              <a:lumMod val="75000"/>
            </a:schemeClr>
          </a:solidFill>
          <a:ln>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Place Delivered</a:t>
            </a:r>
          </a:p>
        </p:txBody>
      </p:sp>
      <p:sp>
        <p:nvSpPr>
          <p:cNvPr id="62" name="Rectangle 61">
            <a:extLst>
              <a:ext uri="{FF2B5EF4-FFF2-40B4-BE49-F238E27FC236}">
                <a16:creationId xmlns:a16="http://schemas.microsoft.com/office/drawing/2014/main" id="{4C33DFA0-1B01-BBF0-FE7F-B3D8BAFD7D06}"/>
              </a:ext>
            </a:extLst>
          </p:cNvPr>
          <p:cNvSpPr/>
          <p:nvPr/>
        </p:nvSpPr>
        <p:spPr>
          <a:xfrm>
            <a:off x="10329415" y="4530316"/>
            <a:ext cx="1460372" cy="336781"/>
          </a:xfrm>
          <a:prstGeom prst="rect">
            <a:avLst/>
          </a:prstGeom>
          <a:solidFill>
            <a:schemeClr val="accent4">
              <a:lumMod val="75000"/>
            </a:schemeClr>
          </a:solidFill>
          <a:ln>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Local Authority</a:t>
            </a:r>
          </a:p>
        </p:txBody>
      </p:sp>
      <p:sp>
        <p:nvSpPr>
          <p:cNvPr id="63" name="Rectangle 62">
            <a:extLst>
              <a:ext uri="{FF2B5EF4-FFF2-40B4-BE49-F238E27FC236}">
                <a16:creationId xmlns:a16="http://schemas.microsoft.com/office/drawing/2014/main" id="{A1A24682-E73F-5CB0-F221-393845AEBF9A}"/>
              </a:ext>
            </a:extLst>
          </p:cNvPr>
          <p:cNvSpPr/>
          <p:nvPr/>
        </p:nvSpPr>
        <p:spPr>
          <a:xfrm>
            <a:off x="5568095" y="4520158"/>
            <a:ext cx="4675700" cy="336781"/>
          </a:xfrm>
          <a:prstGeom prst="rect">
            <a:avLst/>
          </a:prstGeom>
          <a:solidFill>
            <a:schemeClr val="accent4">
              <a:lumMod val="75000"/>
            </a:schemeClr>
          </a:solidFill>
          <a:ln>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System and/or Place Delivered</a:t>
            </a:r>
          </a:p>
        </p:txBody>
      </p:sp>
      <p:sp>
        <p:nvSpPr>
          <p:cNvPr id="64" name="Rectangle 63">
            <a:extLst>
              <a:ext uri="{FF2B5EF4-FFF2-40B4-BE49-F238E27FC236}">
                <a16:creationId xmlns:a16="http://schemas.microsoft.com/office/drawing/2014/main" id="{C8499E47-88FA-559B-A5FE-C828CF6076A5}"/>
              </a:ext>
            </a:extLst>
          </p:cNvPr>
          <p:cNvSpPr/>
          <p:nvPr/>
        </p:nvSpPr>
        <p:spPr>
          <a:xfrm>
            <a:off x="546749" y="5079518"/>
            <a:ext cx="11375016" cy="336781"/>
          </a:xfrm>
          <a:prstGeom prst="rect">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Digital/Technology Enablement/Bi-Operational Metrics</a:t>
            </a:r>
          </a:p>
        </p:txBody>
      </p:sp>
    </p:spTree>
    <p:extLst>
      <p:ext uri="{BB962C8B-B14F-4D97-AF65-F5344CB8AC3E}">
        <p14:creationId xmlns:p14="http://schemas.microsoft.com/office/powerpoint/2010/main" val="1756735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EE2A5-0E05-1BC5-E262-16F28E2A9670}"/>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C6753E25-6E65-9E66-2A6E-A555B692634D}"/>
              </a:ext>
            </a:extLst>
          </p:cNvPr>
          <p:cNvSpPr txBox="1">
            <a:spLocks/>
          </p:cNvSpPr>
          <p:nvPr/>
        </p:nvSpPr>
        <p:spPr>
          <a:xfrm>
            <a:off x="450937" y="338203"/>
            <a:ext cx="10592174" cy="40349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1200"/>
              </a:spcAft>
            </a:pPr>
            <a:r>
              <a:rPr lang="en-GB" sz="4000" b="1" dirty="0">
                <a:solidFill>
                  <a:schemeClr val="tx2"/>
                </a:solidFill>
                <a:latin typeface="Aptos" panose="020B0004020202020204" pitchFamily="34" charset="0"/>
              </a:rPr>
              <a:t>Leadership</a:t>
            </a:r>
          </a:p>
        </p:txBody>
      </p:sp>
      <p:pic>
        <p:nvPicPr>
          <p:cNvPr id="14" name="Picture 4" descr="Have your say on the draft priorities for Lancashire and South Cumbria  Integrated Care Partnership - Healthwatch Blackpool">
            <a:extLst>
              <a:ext uri="{FF2B5EF4-FFF2-40B4-BE49-F238E27FC236}">
                <a16:creationId xmlns:a16="http://schemas.microsoft.com/office/drawing/2014/main" id="{AF3F2377-F987-552C-6532-413A69377B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8919" y="-3019"/>
            <a:ext cx="3473081" cy="114204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 3">
            <a:extLst>
              <a:ext uri="{FF2B5EF4-FFF2-40B4-BE49-F238E27FC236}">
                <a16:creationId xmlns:a16="http://schemas.microsoft.com/office/drawing/2014/main" id="{B54119E7-DCE4-59C1-16FA-736347EFC0DC}"/>
              </a:ext>
            </a:extLst>
          </p:cNvPr>
          <p:cNvGraphicFramePr/>
          <p:nvPr>
            <p:extLst>
              <p:ext uri="{D42A27DB-BD31-4B8C-83A1-F6EECF244321}">
                <p14:modId xmlns:p14="http://schemas.microsoft.com/office/powerpoint/2010/main" val="2392077071"/>
              </p:ext>
            </p:extLst>
          </p:nvPr>
        </p:nvGraphicFramePr>
        <p:xfrm>
          <a:off x="-247737" y="1082921"/>
          <a:ext cx="6122444" cy="55275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a:extLst>
              <a:ext uri="{FF2B5EF4-FFF2-40B4-BE49-F238E27FC236}">
                <a16:creationId xmlns:a16="http://schemas.microsoft.com/office/drawing/2014/main" id="{6B738BFB-AEB8-76C7-32D9-8333424201FC}"/>
              </a:ext>
            </a:extLst>
          </p:cNvPr>
          <p:cNvSpPr txBox="1"/>
          <p:nvPr/>
        </p:nvSpPr>
        <p:spPr>
          <a:xfrm>
            <a:off x="5747024" y="1139030"/>
            <a:ext cx="6225435" cy="5016758"/>
          </a:xfrm>
          <a:prstGeom prst="rect">
            <a:avLst/>
          </a:prstGeom>
          <a:noFill/>
        </p:spPr>
        <p:txBody>
          <a:bodyPr wrap="square" rtlCol="0">
            <a:spAutoFit/>
          </a:bodyPr>
          <a:lstStyle/>
          <a:p>
            <a:r>
              <a:rPr lang="en-GB" sz="2000" b="1" dirty="0">
                <a:solidFill>
                  <a:srgbClr val="0070C0"/>
                </a:solidFill>
              </a:rPr>
              <a:t>Provider</a:t>
            </a:r>
            <a:r>
              <a:rPr lang="en-GB" sz="2000" dirty="0">
                <a:solidFill>
                  <a:srgbClr val="0070C0"/>
                </a:solidFill>
              </a:rPr>
              <a:t>: Each provider will lead elements and will embed a relentless but realistic focus on delivery at pace to maximise achieving benefits year on year</a:t>
            </a:r>
          </a:p>
          <a:p>
            <a:endParaRPr lang="en-GB" sz="2000" dirty="0">
              <a:solidFill>
                <a:srgbClr val="0070C0"/>
              </a:solidFill>
            </a:endParaRPr>
          </a:p>
          <a:p>
            <a:r>
              <a:rPr lang="en-GB" sz="2000" b="1" dirty="0">
                <a:solidFill>
                  <a:srgbClr val="0070C0"/>
                </a:solidFill>
              </a:rPr>
              <a:t>ICB</a:t>
            </a:r>
            <a:r>
              <a:rPr lang="en-GB" sz="2000" dirty="0">
                <a:solidFill>
                  <a:srgbClr val="0070C0"/>
                </a:solidFill>
              </a:rPr>
              <a:t>: System leadership SRO Sarah O’Brien, Portfolio Director Tony McDonald, Clinical Leadership Stephen Sandford Chief AHP</a:t>
            </a:r>
          </a:p>
          <a:p>
            <a:r>
              <a:rPr lang="en-GB" sz="2000" dirty="0">
                <a:solidFill>
                  <a:srgbClr val="0070C0"/>
                </a:solidFill>
              </a:rPr>
              <a:t>The programme leadership for TCC, is delivered through matrix working by Senior Programme Leads: Sarah </a:t>
            </a:r>
            <a:r>
              <a:rPr lang="en-GB" sz="2000" dirty="0" err="1">
                <a:solidFill>
                  <a:srgbClr val="0070C0"/>
                </a:solidFill>
              </a:rPr>
              <a:t>McCrossan,</a:t>
            </a:r>
            <a:r>
              <a:rPr lang="en-GB" sz="2000" dirty="0">
                <a:solidFill>
                  <a:srgbClr val="0070C0"/>
                </a:solidFill>
              </a:rPr>
              <a:t> Brooke Banbury &amp; Sinead Foster</a:t>
            </a:r>
          </a:p>
          <a:p>
            <a:endParaRPr lang="en-GB" sz="2000" dirty="0">
              <a:solidFill>
                <a:srgbClr val="0070C0"/>
              </a:solidFill>
            </a:endParaRPr>
          </a:p>
          <a:p>
            <a:r>
              <a:rPr lang="en-GB" sz="2000" b="1" dirty="0">
                <a:solidFill>
                  <a:srgbClr val="0070C0"/>
                </a:solidFill>
              </a:rPr>
              <a:t>Place: </a:t>
            </a:r>
            <a:r>
              <a:rPr lang="en-GB" sz="2000" dirty="0">
                <a:solidFill>
                  <a:srgbClr val="0070C0"/>
                </a:solidFill>
              </a:rPr>
              <a:t>Place Integration Leads across all 4 places (Blackpool, </a:t>
            </a:r>
            <a:r>
              <a:rPr lang="en-GB" sz="2000" dirty="0" err="1">
                <a:solidFill>
                  <a:srgbClr val="0070C0"/>
                </a:solidFill>
              </a:rPr>
              <a:t>BwD</a:t>
            </a:r>
            <a:r>
              <a:rPr lang="en-GB" sz="2000" dirty="0">
                <a:solidFill>
                  <a:srgbClr val="0070C0"/>
                </a:solidFill>
              </a:rPr>
              <a:t>, Lancashire and South Cumbria) are supported by the ICB to deliver local plans and initiatives and longer-term transformation programmes. Clinical and Care professional leads and place operational teams </a:t>
            </a:r>
          </a:p>
        </p:txBody>
      </p:sp>
    </p:spTree>
    <p:extLst>
      <p:ext uri="{BB962C8B-B14F-4D97-AF65-F5344CB8AC3E}">
        <p14:creationId xmlns:p14="http://schemas.microsoft.com/office/powerpoint/2010/main" val="2731236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0863F-A22A-6B86-7E17-7A7D0A3DB3A8}"/>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55A336EB-957C-7013-FE86-CD94F3F799C7}"/>
              </a:ext>
            </a:extLst>
          </p:cNvPr>
          <p:cNvSpPr>
            <a:spLocks noGrp="1"/>
          </p:cNvSpPr>
          <p:nvPr>
            <p:ph type="ctrTitle"/>
          </p:nvPr>
        </p:nvSpPr>
        <p:spPr>
          <a:xfrm>
            <a:off x="6970" y="4515168"/>
            <a:ext cx="10592174" cy="1810476"/>
          </a:xfrm>
        </p:spPr>
        <p:txBody>
          <a:bodyPr anchor="t">
            <a:normAutofit/>
          </a:bodyPr>
          <a:lstStyle/>
          <a:p>
            <a:pPr algn="l">
              <a:spcBef>
                <a:spcPts val="1200"/>
              </a:spcBef>
              <a:spcAft>
                <a:spcPts val="1200"/>
              </a:spcAft>
            </a:pPr>
            <a:br>
              <a:rPr lang="en-GB" sz="2000" b="1" dirty="0">
                <a:solidFill>
                  <a:schemeClr val="tx2"/>
                </a:solidFill>
              </a:rPr>
            </a:br>
            <a:r>
              <a:rPr lang="en-GB" sz="3200" b="1" dirty="0">
                <a:solidFill>
                  <a:schemeClr val="tx2"/>
                </a:solidFill>
                <a:latin typeface="Aptos" panose="020B0004020202020204" pitchFamily="34" charset="0"/>
              </a:rPr>
              <a:t>Lancashire and South Cumbria</a:t>
            </a:r>
            <a:br>
              <a:rPr lang="en-GB" sz="3200" b="1" dirty="0">
                <a:solidFill>
                  <a:schemeClr val="tx2"/>
                </a:solidFill>
                <a:latin typeface="Aptos" panose="020B0004020202020204" pitchFamily="34" charset="0"/>
              </a:rPr>
            </a:br>
            <a:r>
              <a:rPr lang="en-GB" sz="3200" b="1" dirty="0">
                <a:solidFill>
                  <a:schemeClr val="tx2"/>
                </a:solidFill>
                <a:latin typeface="Aptos" panose="020B0004020202020204" pitchFamily="34" charset="0"/>
              </a:rPr>
              <a:t>Integrated Neighbourhoods Milestone Planning</a:t>
            </a:r>
            <a:br>
              <a:rPr lang="en-GB" sz="3200" b="1" dirty="0">
                <a:solidFill>
                  <a:schemeClr val="tx2"/>
                </a:solidFill>
                <a:latin typeface="Aptos" panose="020B0004020202020204" pitchFamily="34" charset="0"/>
              </a:rPr>
            </a:br>
            <a:r>
              <a:rPr lang="en-GB" sz="3200" b="1" dirty="0">
                <a:solidFill>
                  <a:schemeClr val="tx2"/>
                </a:solidFill>
                <a:latin typeface="Aptos" panose="020B0004020202020204" pitchFamily="34" charset="0"/>
              </a:rPr>
              <a:t>Sarah McCrossan</a:t>
            </a:r>
            <a:endParaRPr lang="en-GB" sz="2000" b="1" dirty="0">
              <a:solidFill>
                <a:schemeClr val="tx2"/>
              </a:solidFill>
              <a:latin typeface="Aptos" panose="020B0004020202020204" pitchFamily="34" charset="0"/>
            </a:endParaRPr>
          </a:p>
        </p:txBody>
      </p:sp>
      <p:pic>
        <p:nvPicPr>
          <p:cNvPr id="6" name="Picture 5">
            <a:extLst>
              <a:ext uri="{FF2B5EF4-FFF2-40B4-BE49-F238E27FC236}">
                <a16:creationId xmlns:a16="http://schemas.microsoft.com/office/drawing/2014/main" id="{B45BD8AE-5A1D-05F0-10DB-6425A5D475A8}"/>
              </a:ext>
            </a:extLst>
          </p:cNvPr>
          <p:cNvPicPr>
            <a:picLocks noChangeAspect="1"/>
          </p:cNvPicPr>
          <p:nvPr/>
        </p:nvPicPr>
        <p:blipFill rotWithShape="1">
          <a:blip r:embed="rId2"/>
          <a:srcRect t="13540" b="20506"/>
          <a:stretch/>
        </p:blipFill>
        <p:spPr>
          <a:xfrm>
            <a:off x="-3050" y="20218"/>
            <a:ext cx="12192001" cy="4201449"/>
          </a:xfrm>
          <a:prstGeom prst="rect">
            <a:avLst/>
          </a:prstGeom>
        </p:spPr>
      </p:pic>
      <p:pic>
        <p:nvPicPr>
          <p:cNvPr id="2052" name="Picture 4" descr="Have your say on the draft priorities for Lancashire and South Cumbria  Integrated Care Partnership - Healthwatch Blackpool">
            <a:extLst>
              <a:ext uri="{FF2B5EF4-FFF2-40B4-BE49-F238E27FC236}">
                <a16:creationId xmlns:a16="http://schemas.microsoft.com/office/drawing/2014/main" id="{69EC377B-A6FA-CD97-898D-5F6A8EB8E5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5870" y="5715951"/>
            <a:ext cx="3473081" cy="114204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43AE1F48-6E01-139D-387C-4507DF6834DD}"/>
              </a:ext>
            </a:extLst>
          </p:cNvPr>
          <p:cNvPicPr>
            <a:picLocks noChangeAspect="1"/>
          </p:cNvPicPr>
          <p:nvPr/>
        </p:nvPicPr>
        <p:blipFill>
          <a:blip r:embed="rId4"/>
          <a:stretch>
            <a:fillRect/>
          </a:stretch>
        </p:blipFill>
        <p:spPr>
          <a:xfrm>
            <a:off x="10315450" y="4515168"/>
            <a:ext cx="1626178" cy="1064651"/>
          </a:xfrm>
          <a:prstGeom prst="rect">
            <a:avLst/>
          </a:prstGeom>
        </p:spPr>
      </p:pic>
    </p:spTree>
    <p:extLst>
      <p:ext uri="{BB962C8B-B14F-4D97-AF65-F5344CB8AC3E}">
        <p14:creationId xmlns:p14="http://schemas.microsoft.com/office/powerpoint/2010/main" val="2434785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6D2DD-5D9E-E4DF-7ED4-2DAAEEE6E01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B57F91D-DA71-D66A-FB2F-BA246060A05F}"/>
              </a:ext>
            </a:extLst>
          </p:cNvPr>
          <p:cNvSpPr>
            <a:spLocks noGrp="1"/>
          </p:cNvSpPr>
          <p:nvPr>
            <p:ph type="sldNum" sz="quarter" idx="12"/>
          </p:nvPr>
        </p:nvSpPr>
        <p:spPr/>
        <p:txBody>
          <a:bodyPr/>
          <a:lstStyle/>
          <a:p>
            <a:fld id="{0E46C6AB-08EF-4955-A1A2-85FDD7E5F3EF}" type="slidenum">
              <a:rPr lang="en-GB" smtClean="0"/>
              <a:t>10</a:t>
            </a:fld>
            <a:endParaRPr lang="en-GB" dirty="0"/>
          </a:p>
        </p:txBody>
      </p:sp>
      <p:sp>
        <p:nvSpPr>
          <p:cNvPr id="2" name="Arrow: Right 1">
            <a:extLst>
              <a:ext uri="{FF2B5EF4-FFF2-40B4-BE49-F238E27FC236}">
                <a16:creationId xmlns:a16="http://schemas.microsoft.com/office/drawing/2014/main" id="{7015D310-310E-E86C-7DED-23CC24FD921D}"/>
              </a:ext>
            </a:extLst>
          </p:cNvPr>
          <p:cNvSpPr/>
          <p:nvPr/>
        </p:nvSpPr>
        <p:spPr>
          <a:xfrm>
            <a:off x="234696" y="77089"/>
            <a:ext cx="11722608" cy="92729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t>Each INT works through the four phases </a:t>
            </a:r>
            <a:r>
              <a:rPr lang="en-GB" sz="1600" dirty="0"/>
              <a:t>with support from system, place and borough-based partnerships, recognising that progress between the phases is not linear</a:t>
            </a:r>
          </a:p>
        </p:txBody>
      </p:sp>
      <p:graphicFrame>
        <p:nvGraphicFramePr>
          <p:cNvPr id="3" name="Diagram 2">
            <a:extLst>
              <a:ext uri="{FF2B5EF4-FFF2-40B4-BE49-F238E27FC236}">
                <a16:creationId xmlns:a16="http://schemas.microsoft.com/office/drawing/2014/main" id="{DB744A64-F71D-B9B5-BC8E-4BC2B2EB07CD}"/>
              </a:ext>
            </a:extLst>
          </p:cNvPr>
          <p:cNvGraphicFramePr/>
          <p:nvPr>
            <p:extLst>
              <p:ext uri="{D42A27DB-BD31-4B8C-83A1-F6EECF244321}">
                <p14:modId xmlns:p14="http://schemas.microsoft.com/office/powerpoint/2010/main" val="2701038531"/>
              </p:ext>
            </p:extLst>
          </p:nvPr>
        </p:nvGraphicFramePr>
        <p:xfrm>
          <a:off x="124968" y="1005366"/>
          <a:ext cx="11942064" cy="640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1058082E-F4DE-F2DD-B117-1980EE4B1B41}"/>
              </a:ext>
            </a:extLst>
          </p:cNvPr>
          <p:cNvSpPr/>
          <p:nvPr/>
        </p:nvSpPr>
        <p:spPr>
          <a:xfrm>
            <a:off x="377952" y="1755220"/>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INTs are defined around a geography, generalist team aligned, and leadership established</a:t>
            </a:r>
          </a:p>
        </p:txBody>
      </p:sp>
      <p:sp>
        <p:nvSpPr>
          <p:cNvPr id="6" name="Rectangle 5">
            <a:extLst>
              <a:ext uri="{FF2B5EF4-FFF2-40B4-BE49-F238E27FC236}">
                <a16:creationId xmlns:a16="http://schemas.microsoft.com/office/drawing/2014/main" id="{96E6DB7C-9FFD-B272-923D-000E1365EA0C}"/>
              </a:ext>
            </a:extLst>
          </p:cNvPr>
          <p:cNvSpPr/>
          <p:nvPr/>
        </p:nvSpPr>
        <p:spPr>
          <a:xfrm>
            <a:off x="377952" y="2725310"/>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Processes for integrated practice are established and enacted across PC, Community, MH and VCS services</a:t>
            </a:r>
          </a:p>
        </p:txBody>
      </p:sp>
      <p:sp>
        <p:nvSpPr>
          <p:cNvPr id="7" name="Rectangle 6">
            <a:extLst>
              <a:ext uri="{FF2B5EF4-FFF2-40B4-BE49-F238E27FC236}">
                <a16:creationId xmlns:a16="http://schemas.microsoft.com/office/drawing/2014/main" id="{A2A36A2B-E8EE-9913-B3F8-42451A3AF67E}"/>
              </a:ext>
            </a:extLst>
          </p:cNvPr>
          <p:cNvSpPr/>
          <p:nvPr/>
        </p:nvSpPr>
        <p:spPr>
          <a:xfrm>
            <a:off x="377952" y="3695400"/>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The population is understood with a sense of working in a team serving that population</a:t>
            </a:r>
          </a:p>
        </p:txBody>
      </p:sp>
      <p:sp>
        <p:nvSpPr>
          <p:cNvPr id="9" name="Rectangle 8">
            <a:extLst>
              <a:ext uri="{FF2B5EF4-FFF2-40B4-BE49-F238E27FC236}">
                <a16:creationId xmlns:a16="http://schemas.microsoft.com/office/drawing/2014/main" id="{B8C69A73-9F0D-6C4C-81F2-D892013EEE9D}"/>
              </a:ext>
            </a:extLst>
          </p:cNvPr>
          <p:cNvSpPr/>
          <p:nvPr/>
        </p:nvSpPr>
        <p:spPr>
          <a:xfrm>
            <a:off x="3255265" y="1755220"/>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PHM est. and embedded: deep understanding of community through data and community connections driving preventative approach </a:t>
            </a:r>
          </a:p>
        </p:txBody>
      </p:sp>
      <p:sp>
        <p:nvSpPr>
          <p:cNvPr id="10" name="Rectangle 9">
            <a:extLst>
              <a:ext uri="{FF2B5EF4-FFF2-40B4-BE49-F238E27FC236}">
                <a16:creationId xmlns:a16="http://schemas.microsoft.com/office/drawing/2014/main" id="{B6F8F03A-2022-CD5C-4DFB-CB4014C47B2F}"/>
              </a:ext>
            </a:extLst>
          </p:cNvPr>
          <p:cNvSpPr/>
          <p:nvPr/>
        </p:nvSpPr>
        <p:spPr>
          <a:xfrm>
            <a:off x="3255265" y="2725310"/>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Interoperable IT systems are in place enabling joint care planning (shared care record) and risk management</a:t>
            </a:r>
          </a:p>
        </p:txBody>
      </p:sp>
      <p:sp>
        <p:nvSpPr>
          <p:cNvPr id="11" name="Rectangle 10">
            <a:extLst>
              <a:ext uri="{FF2B5EF4-FFF2-40B4-BE49-F238E27FC236}">
                <a16:creationId xmlns:a16="http://schemas.microsoft.com/office/drawing/2014/main" id="{30D48A64-2227-7C61-ECC9-1394DAF3F397}"/>
              </a:ext>
            </a:extLst>
          </p:cNvPr>
          <p:cNvSpPr/>
          <p:nvPr/>
        </p:nvSpPr>
        <p:spPr>
          <a:xfrm>
            <a:off x="3255265" y="3695400"/>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Estate plan for the INT agreed, with a focus on single hubs established where possible and true integration of teams within</a:t>
            </a:r>
          </a:p>
        </p:txBody>
      </p:sp>
      <p:sp>
        <p:nvSpPr>
          <p:cNvPr id="13" name="Rectangle 12">
            <a:extLst>
              <a:ext uri="{FF2B5EF4-FFF2-40B4-BE49-F238E27FC236}">
                <a16:creationId xmlns:a16="http://schemas.microsoft.com/office/drawing/2014/main" id="{AFCA3C59-0DE5-A8F1-DBAF-1DAEA4951D44}"/>
              </a:ext>
            </a:extLst>
          </p:cNvPr>
          <p:cNvSpPr/>
          <p:nvPr/>
        </p:nvSpPr>
        <p:spPr>
          <a:xfrm>
            <a:off x="6211824" y="1761997"/>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Joint workforce planning and workflow allocation in the neighbourhood established </a:t>
            </a:r>
          </a:p>
        </p:txBody>
      </p:sp>
      <p:sp>
        <p:nvSpPr>
          <p:cNvPr id="15" name="Rectangle 14">
            <a:extLst>
              <a:ext uri="{FF2B5EF4-FFF2-40B4-BE49-F238E27FC236}">
                <a16:creationId xmlns:a16="http://schemas.microsoft.com/office/drawing/2014/main" id="{6B13109A-A1B9-2892-7041-50242482F2F6}"/>
              </a:ext>
            </a:extLst>
          </p:cNvPr>
          <p:cNvSpPr/>
          <p:nvPr/>
        </p:nvSpPr>
        <p:spPr>
          <a:xfrm>
            <a:off x="6211824" y="2732087"/>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Co-located, integrated services in place with consultant in-reach model confirmed</a:t>
            </a:r>
          </a:p>
        </p:txBody>
      </p:sp>
      <p:sp>
        <p:nvSpPr>
          <p:cNvPr id="16" name="Rectangle 15">
            <a:extLst>
              <a:ext uri="{FF2B5EF4-FFF2-40B4-BE49-F238E27FC236}">
                <a16:creationId xmlns:a16="http://schemas.microsoft.com/office/drawing/2014/main" id="{D82A73D8-41DA-3BA6-9921-CC8717EEE143}"/>
              </a:ext>
            </a:extLst>
          </p:cNvPr>
          <p:cNvSpPr/>
          <p:nvPr/>
        </p:nvSpPr>
        <p:spPr>
          <a:xfrm>
            <a:off x="6211824" y="3702177"/>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Integrated care pathways in place and models of delivery designed to meet the needs of the neighbourhoods </a:t>
            </a:r>
          </a:p>
        </p:txBody>
      </p:sp>
      <p:sp>
        <p:nvSpPr>
          <p:cNvPr id="17" name="Rectangle 16">
            <a:extLst>
              <a:ext uri="{FF2B5EF4-FFF2-40B4-BE49-F238E27FC236}">
                <a16:creationId xmlns:a16="http://schemas.microsoft.com/office/drawing/2014/main" id="{11D29C9D-DA7B-0E1E-071F-5E0A8D3856AB}"/>
              </a:ext>
            </a:extLst>
          </p:cNvPr>
          <p:cNvSpPr/>
          <p:nvPr/>
        </p:nvSpPr>
        <p:spPr>
          <a:xfrm>
            <a:off x="9089137" y="1762664"/>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Shared Governance (clinical and financial) established </a:t>
            </a:r>
          </a:p>
        </p:txBody>
      </p:sp>
      <p:sp>
        <p:nvSpPr>
          <p:cNvPr id="18" name="Rectangle 17">
            <a:extLst>
              <a:ext uri="{FF2B5EF4-FFF2-40B4-BE49-F238E27FC236}">
                <a16:creationId xmlns:a16="http://schemas.microsoft.com/office/drawing/2014/main" id="{F3E38ECB-36D3-811C-79BA-657813A50688}"/>
              </a:ext>
            </a:extLst>
          </p:cNvPr>
          <p:cNvSpPr/>
          <p:nvPr/>
        </p:nvSpPr>
        <p:spPr>
          <a:xfrm>
            <a:off x="9089137" y="2732754"/>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Full delegation of neighbourhood resources into a shared budget enabling integrated funding streams that deliver the LSC core principles</a:t>
            </a:r>
          </a:p>
        </p:txBody>
      </p:sp>
      <p:sp>
        <p:nvSpPr>
          <p:cNvPr id="19" name="Rectangle 18">
            <a:extLst>
              <a:ext uri="{FF2B5EF4-FFF2-40B4-BE49-F238E27FC236}">
                <a16:creationId xmlns:a16="http://schemas.microsoft.com/office/drawing/2014/main" id="{6F22F3A5-A98A-9692-6EC2-18CFA4707C44}"/>
              </a:ext>
            </a:extLst>
          </p:cNvPr>
          <p:cNvSpPr/>
          <p:nvPr/>
        </p:nvSpPr>
        <p:spPr>
          <a:xfrm>
            <a:off x="9089137" y="3702844"/>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Accountability for delivery established to the ICB Executive </a:t>
            </a:r>
          </a:p>
        </p:txBody>
      </p:sp>
      <p:pic>
        <p:nvPicPr>
          <p:cNvPr id="21" name="Graphic 20" descr="Circle with left arrow with solid fill">
            <a:extLst>
              <a:ext uri="{FF2B5EF4-FFF2-40B4-BE49-F238E27FC236}">
                <a16:creationId xmlns:a16="http://schemas.microsoft.com/office/drawing/2014/main" id="{EBD312B3-0C89-AE47-ED47-5049F8CF763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6200000">
            <a:off x="1255779" y="4665490"/>
            <a:ext cx="569976" cy="569976"/>
          </a:xfrm>
          <a:prstGeom prst="rect">
            <a:avLst/>
          </a:prstGeom>
        </p:spPr>
      </p:pic>
      <p:pic>
        <p:nvPicPr>
          <p:cNvPr id="22" name="Graphic 21" descr="Circle with left arrow with solid fill">
            <a:extLst>
              <a:ext uri="{FF2B5EF4-FFF2-40B4-BE49-F238E27FC236}">
                <a16:creationId xmlns:a16="http://schemas.microsoft.com/office/drawing/2014/main" id="{648AB95B-E5CA-114F-4345-ED3109A0B85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6200000">
            <a:off x="4236721" y="4665490"/>
            <a:ext cx="569976" cy="569976"/>
          </a:xfrm>
          <a:prstGeom prst="rect">
            <a:avLst/>
          </a:prstGeom>
        </p:spPr>
      </p:pic>
      <p:pic>
        <p:nvPicPr>
          <p:cNvPr id="23" name="Graphic 22" descr="Circle with left arrow with solid fill">
            <a:extLst>
              <a:ext uri="{FF2B5EF4-FFF2-40B4-BE49-F238E27FC236}">
                <a16:creationId xmlns:a16="http://schemas.microsoft.com/office/drawing/2014/main" id="{641728F7-6BFC-B872-2F49-F7EA0D87378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6200000">
            <a:off x="7184134" y="4664092"/>
            <a:ext cx="569976" cy="569976"/>
          </a:xfrm>
          <a:prstGeom prst="rect">
            <a:avLst/>
          </a:prstGeom>
        </p:spPr>
      </p:pic>
      <p:pic>
        <p:nvPicPr>
          <p:cNvPr id="24" name="Graphic 23" descr="Circle with left arrow with solid fill">
            <a:extLst>
              <a:ext uri="{FF2B5EF4-FFF2-40B4-BE49-F238E27FC236}">
                <a16:creationId xmlns:a16="http://schemas.microsoft.com/office/drawing/2014/main" id="{4C027064-31AE-1937-5698-42EF363ECCC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6200000">
            <a:off x="10070593" y="4664093"/>
            <a:ext cx="569976" cy="569976"/>
          </a:xfrm>
          <a:prstGeom prst="rect">
            <a:avLst/>
          </a:prstGeom>
        </p:spPr>
      </p:pic>
      <p:sp>
        <p:nvSpPr>
          <p:cNvPr id="25" name="Rectangle 24">
            <a:extLst>
              <a:ext uri="{FF2B5EF4-FFF2-40B4-BE49-F238E27FC236}">
                <a16:creationId xmlns:a16="http://schemas.microsoft.com/office/drawing/2014/main" id="{50C3F6C2-1FEB-8D1B-7D89-D490F20D311B}"/>
              </a:ext>
            </a:extLst>
          </p:cNvPr>
          <p:cNvSpPr/>
          <p:nvPr/>
        </p:nvSpPr>
        <p:spPr>
          <a:xfrm>
            <a:off x="377952" y="5277842"/>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t>Functioning INTs in Place</a:t>
            </a:r>
          </a:p>
        </p:txBody>
      </p:sp>
      <p:sp>
        <p:nvSpPr>
          <p:cNvPr id="26" name="Rectangle 25">
            <a:extLst>
              <a:ext uri="{FF2B5EF4-FFF2-40B4-BE49-F238E27FC236}">
                <a16:creationId xmlns:a16="http://schemas.microsoft.com/office/drawing/2014/main" id="{AA782CFC-76C6-B976-D05B-43C43B16EDDB}"/>
              </a:ext>
            </a:extLst>
          </p:cNvPr>
          <p:cNvSpPr/>
          <p:nvPr/>
        </p:nvSpPr>
        <p:spPr>
          <a:xfrm>
            <a:off x="3255265" y="5277842"/>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t>PHM fully established, full digital health interoperability and estate solutions confirmed</a:t>
            </a:r>
          </a:p>
        </p:txBody>
      </p:sp>
      <p:sp>
        <p:nvSpPr>
          <p:cNvPr id="27" name="Rectangle 26">
            <a:extLst>
              <a:ext uri="{FF2B5EF4-FFF2-40B4-BE49-F238E27FC236}">
                <a16:creationId xmlns:a16="http://schemas.microsoft.com/office/drawing/2014/main" id="{64244925-A906-AE43-931D-D666F4A99DA0}"/>
              </a:ext>
            </a:extLst>
          </p:cNvPr>
          <p:cNvSpPr/>
          <p:nvPr/>
        </p:nvSpPr>
        <p:spPr>
          <a:xfrm>
            <a:off x="6211824" y="5277842"/>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t>INT jointly plans its workforce to deliver integrated care models </a:t>
            </a:r>
          </a:p>
        </p:txBody>
      </p:sp>
      <p:sp>
        <p:nvSpPr>
          <p:cNvPr id="28" name="Rectangle 27">
            <a:extLst>
              <a:ext uri="{FF2B5EF4-FFF2-40B4-BE49-F238E27FC236}">
                <a16:creationId xmlns:a16="http://schemas.microsoft.com/office/drawing/2014/main" id="{BB05E633-2FF2-B505-00DE-C68E382AD251}"/>
              </a:ext>
            </a:extLst>
          </p:cNvPr>
          <p:cNvSpPr/>
          <p:nvPr/>
        </p:nvSpPr>
        <p:spPr>
          <a:xfrm>
            <a:off x="9089137" y="5277842"/>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t>INT delivering demonstratable system benefits and outcomes</a:t>
            </a:r>
          </a:p>
        </p:txBody>
      </p:sp>
    </p:spTree>
    <p:extLst>
      <p:ext uri="{BB962C8B-B14F-4D97-AF65-F5344CB8AC3E}">
        <p14:creationId xmlns:p14="http://schemas.microsoft.com/office/powerpoint/2010/main" val="177818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09B2D-298D-7E92-BD55-A419532E255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B80F5D1-4E9B-133C-7F0A-F29BE9162215}"/>
              </a:ext>
            </a:extLst>
          </p:cNvPr>
          <p:cNvSpPr>
            <a:spLocks noGrp="1"/>
          </p:cNvSpPr>
          <p:nvPr>
            <p:ph type="sldNum" sz="quarter" idx="12"/>
          </p:nvPr>
        </p:nvSpPr>
        <p:spPr/>
        <p:txBody>
          <a:bodyPr/>
          <a:lstStyle/>
          <a:p>
            <a:fld id="{0E46C6AB-08EF-4955-A1A2-85FDD7E5F3EF}" type="slidenum">
              <a:rPr lang="en-GB" smtClean="0"/>
              <a:t>11</a:t>
            </a:fld>
            <a:endParaRPr lang="en-GB" dirty="0"/>
          </a:p>
        </p:txBody>
      </p:sp>
      <p:sp>
        <p:nvSpPr>
          <p:cNvPr id="2" name="Arrow: Right 1">
            <a:extLst>
              <a:ext uri="{FF2B5EF4-FFF2-40B4-BE49-F238E27FC236}">
                <a16:creationId xmlns:a16="http://schemas.microsoft.com/office/drawing/2014/main" id="{4A022AD1-7305-5DA7-C73A-53F1FE69E15B}"/>
              </a:ext>
            </a:extLst>
          </p:cNvPr>
          <p:cNvSpPr/>
          <p:nvPr/>
        </p:nvSpPr>
        <p:spPr>
          <a:xfrm>
            <a:off x="234696" y="0"/>
            <a:ext cx="11722608" cy="100437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dirty="0"/>
              <a:t>The minimum timescales for completing phases are set out on the roadmap (TBC) with the high impact outputs and anticipated benefits. We acknowledge some PLACES have a mature model where some are currently in the early stages of development  </a:t>
            </a:r>
          </a:p>
        </p:txBody>
      </p:sp>
      <p:graphicFrame>
        <p:nvGraphicFramePr>
          <p:cNvPr id="3" name="Diagram 2">
            <a:extLst>
              <a:ext uri="{FF2B5EF4-FFF2-40B4-BE49-F238E27FC236}">
                <a16:creationId xmlns:a16="http://schemas.microsoft.com/office/drawing/2014/main" id="{FC469B0D-FD28-B4B2-00AF-A69BD41AD016}"/>
              </a:ext>
            </a:extLst>
          </p:cNvPr>
          <p:cNvGraphicFramePr/>
          <p:nvPr/>
        </p:nvGraphicFramePr>
        <p:xfrm>
          <a:off x="124968" y="1005366"/>
          <a:ext cx="11942064" cy="640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a16="http://schemas.microsoft.com/office/drawing/2014/main" id="{1305E9C8-01DC-3AA8-B9A9-43AD3CF070AC}"/>
              </a:ext>
            </a:extLst>
          </p:cNvPr>
          <p:cNvSpPr/>
          <p:nvPr/>
        </p:nvSpPr>
        <p:spPr>
          <a:xfrm>
            <a:off x="377951" y="4295445"/>
            <a:ext cx="2532888" cy="203796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b="1" dirty="0"/>
              <a:t>Indicators of achievement:</a:t>
            </a:r>
          </a:p>
          <a:p>
            <a:pPr marL="171450" indent="-171450">
              <a:buFont typeface="Arial" panose="020B0604020202020204" pitchFamily="34" charset="0"/>
              <a:buChar char="•"/>
            </a:pPr>
            <a:r>
              <a:rPr lang="en-GB" sz="1200" dirty="0"/>
              <a:t>Processes are in place for measuring and reporting on improvements patient/citizen care through a more coordinated approach Shared Care Record (CLG or Delivery Units?)</a:t>
            </a:r>
          </a:p>
          <a:p>
            <a:pPr marL="171450" indent="-171450">
              <a:buFont typeface="Arial" panose="020B0604020202020204" pitchFamily="34" charset="0"/>
              <a:buChar char="•"/>
            </a:pPr>
            <a:r>
              <a:rPr lang="en-GB" sz="1200" dirty="0"/>
              <a:t>Processes are in place to measure improvements in staff wellbeing and Case Management numbers</a:t>
            </a:r>
          </a:p>
        </p:txBody>
      </p:sp>
      <p:sp>
        <p:nvSpPr>
          <p:cNvPr id="11" name="Rectangle 10">
            <a:extLst>
              <a:ext uri="{FF2B5EF4-FFF2-40B4-BE49-F238E27FC236}">
                <a16:creationId xmlns:a16="http://schemas.microsoft.com/office/drawing/2014/main" id="{690927EE-1066-C173-811A-5F5E66F85D9F}"/>
              </a:ext>
            </a:extLst>
          </p:cNvPr>
          <p:cNvSpPr/>
          <p:nvPr/>
        </p:nvSpPr>
        <p:spPr>
          <a:xfrm>
            <a:off x="3191256" y="4334021"/>
            <a:ext cx="2532888" cy="203796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b="1" dirty="0"/>
              <a:t>Outcomes: </a:t>
            </a:r>
          </a:p>
          <a:p>
            <a:pPr marL="171450" indent="-171450">
              <a:buFont typeface="Arial" panose="020B0604020202020204" pitchFamily="34" charset="0"/>
              <a:buChar char="•"/>
            </a:pPr>
            <a:r>
              <a:rPr lang="en-GB" sz="1200" dirty="0"/>
              <a:t>Improvements in recorded prevalence ATTACHED TO THE LES/DES measures</a:t>
            </a:r>
          </a:p>
          <a:p>
            <a:pPr marL="171450" indent="-171450">
              <a:buFont typeface="Arial" panose="020B0604020202020204" pitchFamily="34" charset="0"/>
              <a:buChar char="•"/>
            </a:pPr>
            <a:r>
              <a:rPr lang="en-GB" sz="1200" dirty="0"/>
              <a:t>Improvement in </a:t>
            </a:r>
          </a:p>
          <a:p>
            <a:pPr marL="171450" indent="-171450">
              <a:buFont typeface="Arial" panose="020B0604020202020204" pitchFamily="34" charset="0"/>
              <a:buChar char="•"/>
            </a:pPr>
            <a:r>
              <a:rPr lang="en-GB" sz="1200" dirty="0"/>
              <a:t>Reduction in emergency admissions for &gt;65s</a:t>
            </a:r>
          </a:p>
          <a:p>
            <a:pPr marL="171450" indent="-171450">
              <a:buFont typeface="Arial" panose="020B0604020202020204" pitchFamily="34" charset="0"/>
              <a:buChar char="•"/>
            </a:pPr>
            <a:r>
              <a:rPr lang="en-GB" sz="1200" dirty="0"/>
              <a:t>Reduction in </a:t>
            </a:r>
            <a:r>
              <a:rPr lang="en-GB" sz="1200" dirty="0" err="1"/>
              <a:t>LoS</a:t>
            </a:r>
            <a:r>
              <a:rPr lang="en-GB" sz="1200" dirty="0"/>
              <a:t> &gt;65s</a:t>
            </a:r>
          </a:p>
          <a:p>
            <a:pPr marL="171450" indent="-171450">
              <a:buFont typeface="Arial" panose="020B0604020202020204" pitchFamily="34" charset="0"/>
              <a:buChar char="•"/>
            </a:pPr>
            <a:r>
              <a:rPr lang="en-GB" sz="1200" dirty="0"/>
              <a:t>De-Escalation of A&amp;E pathways </a:t>
            </a:r>
          </a:p>
          <a:p>
            <a:pPr marL="171450" indent="-171450">
              <a:buFont typeface="Arial" panose="020B0604020202020204" pitchFamily="34" charset="0"/>
              <a:buChar char="•"/>
            </a:pPr>
            <a:endParaRPr lang="en-GB" sz="1200" dirty="0"/>
          </a:p>
        </p:txBody>
      </p:sp>
      <p:sp>
        <p:nvSpPr>
          <p:cNvPr id="16" name="Rectangle 15">
            <a:extLst>
              <a:ext uri="{FF2B5EF4-FFF2-40B4-BE49-F238E27FC236}">
                <a16:creationId xmlns:a16="http://schemas.microsoft.com/office/drawing/2014/main" id="{8FCBEBA3-A853-AA43-F9E1-31445F924BCB}"/>
              </a:ext>
            </a:extLst>
          </p:cNvPr>
          <p:cNvSpPr/>
          <p:nvPr/>
        </p:nvSpPr>
        <p:spPr>
          <a:xfrm>
            <a:off x="6179820" y="4336434"/>
            <a:ext cx="2532888" cy="203796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b="1" dirty="0"/>
              <a:t>Outcomes:</a:t>
            </a:r>
          </a:p>
          <a:p>
            <a:pPr marL="171450" indent="-171450">
              <a:buFont typeface="Arial" panose="020B0604020202020204" pitchFamily="34" charset="0"/>
              <a:buChar char="•"/>
            </a:pPr>
            <a:r>
              <a:rPr lang="en-GB" sz="1200" dirty="0"/>
              <a:t>Reduction in A&amp;E Attendances for High Intensity Users </a:t>
            </a:r>
          </a:p>
          <a:p>
            <a:pPr marL="171450" indent="-171450">
              <a:buFont typeface="Arial" panose="020B0604020202020204" pitchFamily="34" charset="0"/>
              <a:buChar char="•"/>
            </a:pPr>
            <a:r>
              <a:rPr lang="en-GB" sz="1200" dirty="0"/>
              <a:t>Reduction in emergency admissions to hospital for Ambulatory Care conditions</a:t>
            </a:r>
          </a:p>
          <a:p>
            <a:pPr marL="171450" indent="-171450">
              <a:buFont typeface="Arial" panose="020B0604020202020204" pitchFamily="34" charset="0"/>
              <a:buChar char="•"/>
            </a:pPr>
            <a:r>
              <a:rPr lang="en-GB" sz="1200" dirty="0"/>
              <a:t>Reduction in admissions to permanent residential are care home beds</a:t>
            </a:r>
          </a:p>
          <a:p>
            <a:pPr marL="171450" indent="-171450">
              <a:buFont typeface="Arial" panose="020B0604020202020204" pitchFamily="34" charset="0"/>
              <a:buChar char="•"/>
            </a:pPr>
            <a:r>
              <a:rPr lang="en-GB" sz="1200" dirty="0"/>
              <a:t>Reduction in spot purchasing of CHC </a:t>
            </a:r>
          </a:p>
        </p:txBody>
      </p:sp>
      <p:sp>
        <p:nvSpPr>
          <p:cNvPr id="19" name="Rectangle 18">
            <a:extLst>
              <a:ext uri="{FF2B5EF4-FFF2-40B4-BE49-F238E27FC236}">
                <a16:creationId xmlns:a16="http://schemas.microsoft.com/office/drawing/2014/main" id="{EFDD3201-9850-6B1E-45B7-D089FB6A5A36}"/>
              </a:ext>
            </a:extLst>
          </p:cNvPr>
          <p:cNvSpPr/>
          <p:nvPr/>
        </p:nvSpPr>
        <p:spPr>
          <a:xfrm>
            <a:off x="9168384" y="4320524"/>
            <a:ext cx="2532888" cy="203863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b="1" dirty="0"/>
              <a:t>Outcomes:</a:t>
            </a:r>
          </a:p>
          <a:p>
            <a:pPr marL="171450" indent="-171450">
              <a:buFont typeface="Arial" panose="020B0604020202020204" pitchFamily="34" charset="0"/>
              <a:buChar char="•"/>
            </a:pPr>
            <a:r>
              <a:rPr lang="en-GB" sz="1200" dirty="0"/>
              <a:t>Improvement in key public health measures</a:t>
            </a:r>
          </a:p>
          <a:p>
            <a:pPr marL="171450" indent="-171450">
              <a:buFont typeface="Arial" panose="020B0604020202020204" pitchFamily="34" charset="0"/>
              <a:buChar char="•"/>
            </a:pPr>
            <a:r>
              <a:rPr lang="en-GB" sz="1200" dirty="0"/>
              <a:t>Stable housing and employment for people with SMI alongside the proactive provision of health checks</a:t>
            </a:r>
          </a:p>
          <a:p>
            <a:pPr marL="171450" indent="-171450">
              <a:buFont typeface="Arial" panose="020B0604020202020204" pitchFamily="34" charset="0"/>
              <a:buChar char="•"/>
            </a:pPr>
            <a:r>
              <a:rPr lang="en-GB" sz="1200" dirty="0"/>
              <a:t>Improvement against citizen and staff experience measures</a:t>
            </a:r>
          </a:p>
        </p:txBody>
      </p:sp>
      <p:pic>
        <p:nvPicPr>
          <p:cNvPr id="21" name="Graphic 20" descr="Circle with left arrow with solid fill">
            <a:extLst>
              <a:ext uri="{FF2B5EF4-FFF2-40B4-BE49-F238E27FC236}">
                <a16:creationId xmlns:a16="http://schemas.microsoft.com/office/drawing/2014/main" id="{BFDCB6E1-70E1-C85F-A445-D78A6EBD0E0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6200000">
            <a:off x="1359408" y="1726483"/>
            <a:ext cx="569976" cy="569976"/>
          </a:xfrm>
          <a:prstGeom prst="rect">
            <a:avLst/>
          </a:prstGeom>
        </p:spPr>
      </p:pic>
      <p:pic>
        <p:nvPicPr>
          <p:cNvPr id="22" name="Graphic 21" descr="Circle with left arrow with solid fill">
            <a:extLst>
              <a:ext uri="{FF2B5EF4-FFF2-40B4-BE49-F238E27FC236}">
                <a16:creationId xmlns:a16="http://schemas.microsoft.com/office/drawing/2014/main" id="{E77E449F-29F5-EA64-9964-822CCEF9C1E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6200000">
            <a:off x="4260342" y="1726483"/>
            <a:ext cx="569976" cy="569976"/>
          </a:xfrm>
          <a:prstGeom prst="rect">
            <a:avLst/>
          </a:prstGeom>
        </p:spPr>
      </p:pic>
      <p:pic>
        <p:nvPicPr>
          <p:cNvPr id="23" name="Graphic 22" descr="Circle with left arrow with solid fill">
            <a:extLst>
              <a:ext uri="{FF2B5EF4-FFF2-40B4-BE49-F238E27FC236}">
                <a16:creationId xmlns:a16="http://schemas.microsoft.com/office/drawing/2014/main" id="{30386AF0-DC2A-5286-6EC6-9CDC957F8A0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6200000">
            <a:off x="7161276" y="1766342"/>
            <a:ext cx="569976" cy="569976"/>
          </a:xfrm>
          <a:prstGeom prst="rect">
            <a:avLst/>
          </a:prstGeom>
        </p:spPr>
      </p:pic>
      <p:pic>
        <p:nvPicPr>
          <p:cNvPr id="24" name="Graphic 23" descr="Circle with left arrow with solid fill">
            <a:extLst>
              <a:ext uri="{FF2B5EF4-FFF2-40B4-BE49-F238E27FC236}">
                <a16:creationId xmlns:a16="http://schemas.microsoft.com/office/drawing/2014/main" id="{F99E4E16-E496-748C-47E3-CE9577C1347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6200000">
            <a:off x="10248902" y="1756153"/>
            <a:ext cx="569976" cy="569976"/>
          </a:xfrm>
          <a:prstGeom prst="rect">
            <a:avLst/>
          </a:prstGeom>
        </p:spPr>
      </p:pic>
      <p:sp>
        <p:nvSpPr>
          <p:cNvPr id="25" name="Rectangle 24">
            <a:extLst>
              <a:ext uri="{FF2B5EF4-FFF2-40B4-BE49-F238E27FC236}">
                <a16:creationId xmlns:a16="http://schemas.microsoft.com/office/drawing/2014/main" id="{B8555A8A-6396-CE30-9282-755A999709FF}"/>
              </a:ext>
            </a:extLst>
          </p:cNvPr>
          <p:cNvSpPr/>
          <p:nvPr/>
        </p:nvSpPr>
        <p:spPr>
          <a:xfrm>
            <a:off x="377951" y="2336318"/>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t>Functioning INTs in Place</a:t>
            </a:r>
          </a:p>
        </p:txBody>
      </p:sp>
      <p:sp>
        <p:nvSpPr>
          <p:cNvPr id="26" name="Rectangle 25">
            <a:extLst>
              <a:ext uri="{FF2B5EF4-FFF2-40B4-BE49-F238E27FC236}">
                <a16:creationId xmlns:a16="http://schemas.microsoft.com/office/drawing/2014/main" id="{BEAA9888-D0AD-F156-6BB3-AF9740129CC8}"/>
              </a:ext>
            </a:extLst>
          </p:cNvPr>
          <p:cNvSpPr/>
          <p:nvPr/>
        </p:nvSpPr>
        <p:spPr>
          <a:xfrm>
            <a:off x="3191256" y="2350954"/>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t>PHM fully established, full digital health interoperability and estate solutions confirmed</a:t>
            </a:r>
          </a:p>
        </p:txBody>
      </p:sp>
      <p:sp>
        <p:nvSpPr>
          <p:cNvPr id="27" name="Rectangle 26">
            <a:extLst>
              <a:ext uri="{FF2B5EF4-FFF2-40B4-BE49-F238E27FC236}">
                <a16:creationId xmlns:a16="http://schemas.microsoft.com/office/drawing/2014/main" id="{26099145-8164-6212-89EB-B673ECCCD6F7}"/>
              </a:ext>
            </a:extLst>
          </p:cNvPr>
          <p:cNvSpPr/>
          <p:nvPr/>
        </p:nvSpPr>
        <p:spPr>
          <a:xfrm>
            <a:off x="6179820" y="2355171"/>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t>INT jointly plans its workforce to deliver integrated care models </a:t>
            </a:r>
          </a:p>
        </p:txBody>
      </p:sp>
      <p:sp>
        <p:nvSpPr>
          <p:cNvPr id="28" name="Rectangle 27">
            <a:extLst>
              <a:ext uri="{FF2B5EF4-FFF2-40B4-BE49-F238E27FC236}">
                <a16:creationId xmlns:a16="http://schemas.microsoft.com/office/drawing/2014/main" id="{F87C8957-FD32-F6C6-19CD-421263FFB7FC}"/>
              </a:ext>
            </a:extLst>
          </p:cNvPr>
          <p:cNvSpPr/>
          <p:nvPr/>
        </p:nvSpPr>
        <p:spPr>
          <a:xfrm>
            <a:off x="9168384" y="2363344"/>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t>INT delivering demonstratable system benefits and outcomes</a:t>
            </a:r>
          </a:p>
        </p:txBody>
      </p:sp>
      <p:sp>
        <p:nvSpPr>
          <p:cNvPr id="8" name="Rectangle 7">
            <a:extLst>
              <a:ext uri="{FF2B5EF4-FFF2-40B4-BE49-F238E27FC236}">
                <a16:creationId xmlns:a16="http://schemas.microsoft.com/office/drawing/2014/main" id="{7949BE14-AF0B-2B0A-D98D-F01EE52E1AF1}"/>
              </a:ext>
            </a:extLst>
          </p:cNvPr>
          <p:cNvSpPr/>
          <p:nvPr/>
        </p:nvSpPr>
        <p:spPr>
          <a:xfrm>
            <a:off x="377951" y="3315881"/>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Targeting achievement by October 2025</a:t>
            </a:r>
          </a:p>
        </p:txBody>
      </p:sp>
      <p:sp>
        <p:nvSpPr>
          <p:cNvPr id="12" name="Rectangle 11">
            <a:extLst>
              <a:ext uri="{FF2B5EF4-FFF2-40B4-BE49-F238E27FC236}">
                <a16:creationId xmlns:a16="http://schemas.microsoft.com/office/drawing/2014/main" id="{BCFBA755-2571-A16E-A9AF-6C7F0C67AC84}"/>
              </a:ext>
            </a:extLst>
          </p:cNvPr>
          <p:cNvSpPr/>
          <p:nvPr/>
        </p:nvSpPr>
        <p:spPr>
          <a:xfrm>
            <a:off x="3191256" y="3321575"/>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Targeting achievement by March 2026</a:t>
            </a:r>
          </a:p>
        </p:txBody>
      </p:sp>
      <p:sp>
        <p:nvSpPr>
          <p:cNvPr id="14" name="Rectangle 13">
            <a:extLst>
              <a:ext uri="{FF2B5EF4-FFF2-40B4-BE49-F238E27FC236}">
                <a16:creationId xmlns:a16="http://schemas.microsoft.com/office/drawing/2014/main" id="{2225AD1F-6E24-B2AF-FF1F-C66C16B6C122}"/>
              </a:ext>
            </a:extLst>
          </p:cNvPr>
          <p:cNvSpPr/>
          <p:nvPr/>
        </p:nvSpPr>
        <p:spPr>
          <a:xfrm>
            <a:off x="6179820" y="3355503"/>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Targeting achievement by March 2027</a:t>
            </a:r>
          </a:p>
        </p:txBody>
      </p:sp>
      <p:sp>
        <p:nvSpPr>
          <p:cNvPr id="20" name="Rectangle 19">
            <a:extLst>
              <a:ext uri="{FF2B5EF4-FFF2-40B4-BE49-F238E27FC236}">
                <a16:creationId xmlns:a16="http://schemas.microsoft.com/office/drawing/2014/main" id="{3285BBA9-C577-5F54-4DB7-0658E460928E}"/>
              </a:ext>
            </a:extLst>
          </p:cNvPr>
          <p:cNvSpPr/>
          <p:nvPr/>
        </p:nvSpPr>
        <p:spPr>
          <a:xfrm>
            <a:off x="9168384" y="3337215"/>
            <a:ext cx="2532888" cy="8503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Targeting achievement by March 2029</a:t>
            </a:r>
          </a:p>
        </p:txBody>
      </p:sp>
    </p:spTree>
    <p:extLst>
      <p:ext uri="{BB962C8B-B14F-4D97-AF65-F5344CB8AC3E}">
        <p14:creationId xmlns:p14="http://schemas.microsoft.com/office/powerpoint/2010/main" val="1860966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669F2-4A00-F580-E3DF-7C23CDAEE3E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576EF8B-CF70-F75D-A99E-EED076276411}"/>
              </a:ext>
            </a:extLst>
          </p:cNvPr>
          <p:cNvSpPr>
            <a:spLocks noGrp="1"/>
          </p:cNvSpPr>
          <p:nvPr>
            <p:ph type="sldNum" sz="quarter" idx="12"/>
          </p:nvPr>
        </p:nvSpPr>
        <p:spPr/>
        <p:txBody>
          <a:bodyPr/>
          <a:lstStyle/>
          <a:p>
            <a:fld id="{0E46C6AB-08EF-4955-A1A2-85FDD7E5F3EF}" type="slidenum">
              <a:rPr lang="en-GB" smtClean="0"/>
              <a:t>12</a:t>
            </a:fld>
            <a:endParaRPr lang="en-GB" dirty="0"/>
          </a:p>
        </p:txBody>
      </p:sp>
      <p:sp>
        <p:nvSpPr>
          <p:cNvPr id="12" name="Title 1">
            <a:extLst>
              <a:ext uri="{FF2B5EF4-FFF2-40B4-BE49-F238E27FC236}">
                <a16:creationId xmlns:a16="http://schemas.microsoft.com/office/drawing/2014/main" id="{E66DBB39-8435-E87F-54CC-0C5916637FC0}"/>
              </a:ext>
            </a:extLst>
          </p:cNvPr>
          <p:cNvSpPr txBox="1">
            <a:spLocks/>
          </p:cNvSpPr>
          <p:nvPr/>
        </p:nvSpPr>
        <p:spPr>
          <a:xfrm>
            <a:off x="0" y="1"/>
            <a:ext cx="10592174" cy="640080"/>
          </a:xfrm>
          <a:prstGeom prst="rect">
            <a:avLst/>
          </a:prstGeom>
        </p:spPr>
        <p:txBody>
          <a:bodyPr vert="horz" lIns="91440" tIns="45720" rIns="91440" bIns="45720" rtlCol="0" anchor="t">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1200"/>
              </a:spcAft>
            </a:pPr>
            <a:br>
              <a:rPr lang="en-GB" sz="2200" b="1" dirty="0">
                <a:solidFill>
                  <a:schemeClr val="tx2"/>
                </a:solidFill>
              </a:rPr>
            </a:br>
            <a:r>
              <a:rPr lang="en-GB" sz="3600" b="1" dirty="0">
                <a:solidFill>
                  <a:schemeClr val="tx2"/>
                </a:solidFill>
                <a:latin typeface="Aptos" panose="020B0004020202020204" pitchFamily="34" charset="0"/>
              </a:rPr>
              <a:t>Neighbourhood Overview – </a:t>
            </a:r>
            <a:r>
              <a:rPr lang="en-GB" sz="3600" b="1" dirty="0">
                <a:solidFill>
                  <a:srgbClr val="FF0000"/>
                </a:solidFill>
                <a:latin typeface="Aptos" panose="020B0004020202020204" pitchFamily="34" charset="0"/>
              </a:rPr>
              <a:t>For Development </a:t>
            </a:r>
            <a:endParaRPr lang="en-GB" sz="2200" b="1" dirty="0">
              <a:solidFill>
                <a:srgbClr val="FF0000"/>
              </a:solidFill>
              <a:latin typeface="Aptos" panose="020B0004020202020204" pitchFamily="34" charset="0"/>
            </a:endParaRPr>
          </a:p>
        </p:txBody>
      </p:sp>
      <p:sp>
        <p:nvSpPr>
          <p:cNvPr id="2" name="Rectangle 1">
            <a:extLst>
              <a:ext uri="{FF2B5EF4-FFF2-40B4-BE49-F238E27FC236}">
                <a16:creationId xmlns:a16="http://schemas.microsoft.com/office/drawing/2014/main" id="{4DAF0802-10E5-0E29-9AF0-38C67A3D0254}"/>
              </a:ext>
            </a:extLst>
          </p:cNvPr>
          <p:cNvSpPr/>
          <p:nvPr/>
        </p:nvSpPr>
        <p:spPr>
          <a:xfrm>
            <a:off x="128016" y="576072"/>
            <a:ext cx="11932920" cy="42976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Lancashire &amp; South Cumbria </a:t>
            </a:r>
          </a:p>
        </p:txBody>
      </p:sp>
      <p:sp>
        <p:nvSpPr>
          <p:cNvPr id="4" name="Rectangle 3">
            <a:extLst>
              <a:ext uri="{FF2B5EF4-FFF2-40B4-BE49-F238E27FC236}">
                <a16:creationId xmlns:a16="http://schemas.microsoft.com/office/drawing/2014/main" id="{09EFABC6-1450-1988-2285-B3E7CF5258A0}"/>
              </a:ext>
            </a:extLst>
          </p:cNvPr>
          <p:cNvSpPr/>
          <p:nvPr/>
        </p:nvSpPr>
        <p:spPr>
          <a:xfrm>
            <a:off x="159440" y="1115568"/>
            <a:ext cx="2548707" cy="30823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Lancashire Place (19 INTS) </a:t>
            </a:r>
          </a:p>
        </p:txBody>
      </p:sp>
      <p:sp>
        <p:nvSpPr>
          <p:cNvPr id="6" name="Rectangle 5">
            <a:extLst>
              <a:ext uri="{FF2B5EF4-FFF2-40B4-BE49-F238E27FC236}">
                <a16:creationId xmlns:a16="http://schemas.microsoft.com/office/drawing/2014/main" id="{091AB2F9-7375-363D-6518-32F447CA96C5}"/>
              </a:ext>
            </a:extLst>
          </p:cNvPr>
          <p:cNvSpPr/>
          <p:nvPr/>
        </p:nvSpPr>
        <p:spPr>
          <a:xfrm>
            <a:off x="3274106" y="1135131"/>
            <a:ext cx="2580152" cy="2886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Blackburn with Darwen Place (4 INTS)</a:t>
            </a:r>
          </a:p>
        </p:txBody>
      </p:sp>
      <p:sp>
        <p:nvSpPr>
          <p:cNvPr id="7" name="Rectangle 6">
            <a:extLst>
              <a:ext uri="{FF2B5EF4-FFF2-40B4-BE49-F238E27FC236}">
                <a16:creationId xmlns:a16="http://schemas.microsoft.com/office/drawing/2014/main" id="{B7941B20-CAA6-C70D-E22E-5EDFE00348A8}"/>
              </a:ext>
            </a:extLst>
          </p:cNvPr>
          <p:cNvSpPr/>
          <p:nvPr/>
        </p:nvSpPr>
        <p:spPr>
          <a:xfrm>
            <a:off x="6337743" y="1115568"/>
            <a:ext cx="2601362" cy="30823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South Cumbria (9 INTS/ICCS)</a:t>
            </a:r>
          </a:p>
        </p:txBody>
      </p:sp>
      <p:sp>
        <p:nvSpPr>
          <p:cNvPr id="8" name="Rectangle 7">
            <a:extLst>
              <a:ext uri="{FF2B5EF4-FFF2-40B4-BE49-F238E27FC236}">
                <a16:creationId xmlns:a16="http://schemas.microsoft.com/office/drawing/2014/main" id="{9B97C3AC-CF6E-6DCD-BFBE-579C097B5290}"/>
              </a:ext>
            </a:extLst>
          </p:cNvPr>
          <p:cNvSpPr/>
          <p:nvPr/>
        </p:nvSpPr>
        <p:spPr>
          <a:xfrm>
            <a:off x="9363456" y="1115568"/>
            <a:ext cx="2560460" cy="3291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Blackpool (11 INTS)</a:t>
            </a:r>
          </a:p>
        </p:txBody>
      </p:sp>
      <p:sp>
        <p:nvSpPr>
          <p:cNvPr id="10" name="Rectangle 9">
            <a:extLst>
              <a:ext uri="{FF2B5EF4-FFF2-40B4-BE49-F238E27FC236}">
                <a16:creationId xmlns:a16="http://schemas.microsoft.com/office/drawing/2014/main" id="{15D2742A-9555-B5C1-8BB3-F08C6527F05F}"/>
              </a:ext>
            </a:extLst>
          </p:cNvPr>
          <p:cNvSpPr/>
          <p:nvPr/>
        </p:nvSpPr>
        <p:spPr>
          <a:xfrm>
            <a:off x="7295196" y="1540767"/>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Bay PCN</a:t>
            </a:r>
          </a:p>
        </p:txBody>
      </p:sp>
      <p:sp>
        <p:nvSpPr>
          <p:cNvPr id="11" name="Rectangle 10">
            <a:extLst>
              <a:ext uri="{FF2B5EF4-FFF2-40B4-BE49-F238E27FC236}">
                <a16:creationId xmlns:a16="http://schemas.microsoft.com/office/drawing/2014/main" id="{C12BAC62-37E7-431D-AE65-13C307C467D0}"/>
              </a:ext>
            </a:extLst>
          </p:cNvPr>
          <p:cNvSpPr/>
          <p:nvPr/>
        </p:nvSpPr>
        <p:spPr>
          <a:xfrm>
            <a:off x="6378645" y="1554480"/>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Barrow &amp; Millom</a:t>
            </a:r>
          </a:p>
        </p:txBody>
      </p:sp>
      <p:sp>
        <p:nvSpPr>
          <p:cNvPr id="15" name="Rectangle 14">
            <a:extLst>
              <a:ext uri="{FF2B5EF4-FFF2-40B4-BE49-F238E27FC236}">
                <a16:creationId xmlns:a16="http://schemas.microsoft.com/office/drawing/2014/main" id="{BDA99B20-CE2D-BD6B-E5D5-849AED3BCE60}"/>
              </a:ext>
            </a:extLst>
          </p:cNvPr>
          <p:cNvSpPr/>
          <p:nvPr/>
        </p:nvSpPr>
        <p:spPr>
          <a:xfrm>
            <a:off x="142019" y="1569723"/>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Greater Preston</a:t>
            </a:r>
          </a:p>
        </p:txBody>
      </p:sp>
      <p:sp>
        <p:nvSpPr>
          <p:cNvPr id="16" name="Rectangle 15">
            <a:extLst>
              <a:ext uri="{FF2B5EF4-FFF2-40B4-BE49-F238E27FC236}">
                <a16:creationId xmlns:a16="http://schemas.microsoft.com/office/drawing/2014/main" id="{95C1D06E-9D3B-71A6-4C74-083F68E633C5}"/>
              </a:ext>
            </a:extLst>
          </p:cNvPr>
          <p:cNvSpPr/>
          <p:nvPr/>
        </p:nvSpPr>
        <p:spPr>
          <a:xfrm>
            <a:off x="1050658" y="1571244"/>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Burnley West</a:t>
            </a:r>
          </a:p>
        </p:txBody>
      </p:sp>
      <p:sp>
        <p:nvSpPr>
          <p:cNvPr id="17" name="Rectangle 16">
            <a:extLst>
              <a:ext uri="{FF2B5EF4-FFF2-40B4-BE49-F238E27FC236}">
                <a16:creationId xmlns:a16="http://schemas.microsoft.com/office/drawing/2014/main" id="{525F817E-9DE3-8D27-B966-ED9138B0DE4F}"/>
              </a:ext>
            </a:extLst>
          </p:cNvPr>
          <p:cNvSpPr/>
          <p:nvPr/>
        </p:nvSpPr>
        <p:spPr>
          <a:xfrm>
            <a:off x="1953491" y="3800857"/>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dirty="0"/>
              <a:t>Skelmersdale</a:t>
            </a:r>
            <a:endParaRPr lang="en-GB" sz="1400" dirty="0"/>
          </a:p>
        </p:txBody>
      </p:sp>
      <p:sp>
        <p:nvSpPr>
          <p:cNvPr id="19" name="Rectangle 18">
            <a:extLst>
              <a:ext uri="{FF2B5EF4-FFF2-40B4-BE49-F238E27FC236}">
                <a16:creationId xmlns:a16="http://schemas.microsoft.com/office/drawing/2014/main" id="{6753A781-29A3-CFDB-835D-C706AF4E5227}"/>
              </a:ext>
            </a:extLst>
          </p:cNvPr>
          <p:cNvSpPr/>
          <p:nvPr/>
        </p:nvSpPr>
        <p:spPr>
          <a:xfrm>
            <a:off x="3303397" y="2316106"/>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Darwen</a:t>
            </a:r>
          </a:p>
        </p:txBody>
      </p:sp>
      <p:sp>
        <p:nvSpPr>
          <p:cNvPr id="20" name="Rectangle 19">
            <a:extLst>
              <a:ext uri="{FF2B5EF4-FFF2-40B4-BE49-F238E27FC236}">
                <a16:creationId xmlns:a16="http://schemas.microsoft.com/office/drawing/2014/main" id="{F17B9229-9A78-4733-D17D-63DF934626A4}"/>
              </a:ext>
            </a:extLst>
          </p:cNvPr>
          <p:cNvSpPr/>
          <p:nvPr/>
        </p:nvSpPr>
        <p:spPr>
          <a:xfrm>
            <a:off x="5021106" y="1577342"/>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Blackburn North</a:t>
            </a:r>
          </a:p>
        </p:txBody>
      </p:sp>
      <p:sp>
        <p:nvSpPr>
          <p:cNvPr id="21" name="Rectangle 20">
            <a:extLst>
              <a:ext uri="{FF2B5EF4-FFF2-40B4-BE49-F238E27FC236}">
                <a16:creationId xmlns:a16="http://schemas.microsoft.com/office/drawing/2014/main" id="{6332598D-8C1C-4185-C8AD-346E54916B82}"/>
              </a:ext>
            </a:extLst>
          </p:cNvPr>
          <p:cNvSpPr/>
          <p:nvPr/>
        </p:nvSpPr>
        <p:spPr>
          <a:xfrm>
            <a:off x="4172895" y="1568200"/>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Blackburn West</a:t>
            </a:r>
          </a:p>
        </p:txBody>
      </p:sp>
      <p:sp>
        <p:nvSpPr>
          <p:cNvPr id="22" name="Rectangle 21">
            <a:extLst>
              <a:ext uri="{FF2B5EF4-FFF2-40B4-BE49-F238E27FC236}">
                <a16:creationId xmlns:a16="http://schemas.microsoft.com/office/drawing/2014/main" id="{769867B2-2B54-9C08-FD34-E900536C48CB}"/>
              </a:ext>
            </a:extLst>
          </p:cNvPr>
          <p:cNvSpPr/>
          <p:nvPr/>
        </p:nvSpPr>
        <p:spPr>
          <a:xfrm>
            <a:off x="3300246" y="1563625"/>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Blackburn East</a:t>
            </a:r>
          </a:p>
        </p:txBody>
      </p:sp>
      <p:sp>
        <p:nvSpPr>
          <p:cNvPr id="25" name="Rectangle 24">
            <a:extLst>
              <a:ext uri="{FF2B5EF4-FFF2-40B4-BE49-F238E27FC236}">
                <a16:creationId xmlns:a16="http://schemas.microsoft.com/office/drawing/2014/main" id="{B70050D7-4282-F9E9-7EDF-40B25A2D0A2E}"/>
              </a:ext>
            </a:extLst>
          </p:cNvPr>
          <p:cNvSpPr/>
          <p:nvPr/>
        </p:nvSpPr>
        <p:spPr>
          <a:xfrm>
            <a:off x="159440" y="5288277"/>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Ormskirk</a:t>
            </a:r>
            <a:endParaRPr lang="en-GB" sz="1400" dirty="0"/>
          </a:p>
        </p:txBody>
      </p:sp>
      <p:sp>
        <p:nvSpPr>
          <p:cNvPr id="27" name="Rectangle 26">
            <a:extLst>
              <a:ext uri="{FF2B5EF4-FFF2-40B4-BE49-F238E27FC236}">
                <a16:creationId xmlns:a16="http://schemas.microsoft.com/office/drawing/2014/main" id="{60973C16-4EDF-E006-E966-F41A0FDE32AC}"/>
              </a:ext>
            </a:extLst>
          </p:cNvPr>
          <p:cNvSpPr/>
          <p:nvPr/>
        </p:nvSpPr>
        <p:spPr>
          <a:xfrm>
            <a:off x="142019" y="3041015"/>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Ribblesdale</a:t>
            </a:r>
          </a:p>
        </p:txBody>
      </p:sp>
      <p:sp>
        <p:nvSpPr>
          <p:cNvPr id="28" name="Rectangle 27">
            <a:extLst>
              <a:ext uri="{FF2B5EF4-FFF2-40B4-BE49-F238E27FC236}">
                <a16:creationId xmlns:a16="http://schemas.microsoft.com/office/drawing/2014/main" id="{2F4AED30-B406-1CBC-7FC2-D26B0D706792}"/>
              </a:ext>
            </a:extLst>
          </p:cNvPr>
          <p:cNvSpPr/>
          <p:nvPr/>
        </p:nvSpPr>
        <p:spPr>
          <a:xfrm>
            <a:off x="159440" y="2322579"/>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Hyndburn Central</a:t>
            </a:r>
          </a:p>
        </p:txBody>
      </p:sp>
      <p:sp>
        <p:nvSpPr>
          <p:cNvPr id="29" name="Rectangle 28">
            <a:extLst>
              <a:ext uri="{FF2B5EF4-FFF2-40B4-BE49-F238E27FC236}">
                <a16:creationId xmlns:a16="http://schemas.microsoft.com/office/drawing/2014/main" id="{B0E1111E-0210-846B-34C1-B547411D9EFC}"/>
              </a:ext>
            </a:extLst>
          </p:cNvPr>
          <p:cNvSpPr/>
          <p:nvPr/>
        </p:nvSpPr>
        <p:spPr>
          <a:xfrm>
            <a:off x="159440" y="4535672"/>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Chorley Central</a:t>
            </a:r>
          </a:p>
        </p:txBody>
      </p:sp>
      <p:sp>
        <p:nvSpPr>
          <p:cNvPr id="30" name="Rectangle 29">
            <a:extLst>
              <a:ext uri="{FF2B5EF4-FFF2-40B4-BE49-F238E27FC236}">
                <a16:creationId xmlns:a16="http://schemas.microsoft.com/office/drawing/2014/main" id="{AAC32D0A-D4D2-A070-DDBF-5073890361F4}"/>
              </a:ext>
            </a:extLst>
          </p:cNvPr>
          <p:cNvSpPr/>
          <p:nvPr/>
        </p:nvSpPr>
        <p:spPr>
          <a:xfrm>
            <a:off x="1080802" y="3789935"/>
            <a:ext cx="782574" cy="63093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Preston North &amp; East</a:t>
            </a:r>
          </a:p>
        </p:txBody>
      </p:sp>
      <p:sp>
        <p:nvSpPr>
          <p:cNvPr id="31" name="Rectangle 30">
            <a:extLst>
              <a:ext uri="{FF2B5EF4-FFF2-40B4-BE49-F238E27FC236}">
                <a16:creationId xmlns:a16="http://schemas.microsoft.com/office/drawing/2014/main" id="{06DA5A7C-C5C7-2183-7853-FF62A7672CAB}"/>
              </a:ext>
            </a:extLst>
          </p:cNvPr>
          <p:cNvSpPr/>
          <p:nvPr/>
        </p:nvSpPr>
        <p:spPr>
          <a:xfrm>
            <a:off x="1936432" y="1568197"/>
            <a:ext cx="782574" cy="63093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Pendle West</a:t>
            </a:r>
          </a:p>
        </p:txBody>
      </p:sp>
      <p:sp>
        <p:nvSpPr>
          <p:cNvPr id="32" name="Rectangle 31">
            <a:extLst>
              <a:ext uri="{FF2B5EF4-FFF2-40B4-BE49-F238E27FC236}">
                <a16:creationId xmlns:a16="http://schemas.microsoft.com/office/drawing/2014/main" id="{118DB176-B6BA-B3AD-A8D1-E919FA24DE6C}"/>
              </a:ext>
            </a:extLst>
          </p:cNvPr>
          <p:cNvSpPr/>
          <p:nvPr/>
        </p:nvSpPr>
        <p:spPr>
          <a:xfrm>
            <a:off x="1953491" y="3051430"/>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Rossendale</a:t>
            </a:r>
            <a:r>
              <a:rPr lang="en-GB" sz="1400" dirty="0"/>
              <a:t> West</a:t>
            </a:r>
          </a:p>
        </p:txBody>
      </p:sp>
      <p:sp>
        <p:nvSpPr>
          <p:cNvPr id="33" name="Rectangle 32">
            <a:extLst>
              <a:ext uri="{FF2B5EF4-FFF2-40B4-BE49-F238E27FC236}">
                <a16:creationId xmlns:a16="http://schemas.microsoft.com/office/drawing/2014/main" id="{DB38A24F-13E7-46BC-D873-3E012CE1E317}"/>
              </a:ext>
            </a:extLst>
          </p:cNvPr>
          <p:cNvSpPr/>
          <p:nvPr/>
        </p:nvSpPr>
        <p:spPr>
          <a:xfrm>
            <a:off x="1056471" y="3051430"/>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Rossendale</a:t>
            </a:r>
            <a:r>
              <a:rPr lang="en-GB" sz="1400" dirty="0"/>
              <a:t> East</a:t>
            </a:r>
          </a:p>
        </p:txBody>
      </p:sp>
      <p:sp>
        <p:nvSpPr>
          <p:cNvPr id="34" name="Rectangle 33">
            <a:extLst>
              <a:ext uri="{FF2B5EF4-FFF2-40B4-BE49-F238E27FC236}">
                <a16:creationId xmlns:a16="http://schemas.microsoft.com/office/drawing/2014/main" id="{830705E6-E1AC-71C4-C6B1-2183051898B2}"/>
              </a:ext>
            </a:extLst>
          </p:cNvPr>
          <p:cNvSpPr/>
          <p:nvPr/>
        </p:nvSpPr>
        <p:spPr>
          <a:xfrm>
            <a:off x="1925573" y="2307336"/>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Pendle East</a:t>
            </a:r>
          </a:p>
        </p:txBody>
      </p:sp>
      <p:sp>
        <p:nvSpPr>
          <p:cNvPr id="35" name="Rectangle 34">
            <a:extLst>
              <a:ext uri="{FF2B5EF4-FFF2-40B4-BE49-F238E27FC236}">
                <a16:creationId xmlns:a16="http://schemas.microsoft.com/office/drawing/2014/main" id="{AA7737D9-A26A-6164-7A81-6C2F158E150E}"/>
              </a:ext>
            </a:extLst>
          </p:cNvPr>
          <p:cNvSpPr/>
          <p:nvPr/>
        </p:nvSpPr>
        <p:spPr>
          <a:xfrm>
            <a:off x="1030981" y="2301240"/>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Hyndburn Rural</a:t>
            </a:r>
          </a:p>
        </p:txBody>
      </p:sp>
      <p:sp>
        <p:nvSpPr>
          <p:cNvPr id="36" name="Rectangle 35">
            <a:extLst>
              <a:ext uri="{FF2B5EF4-FFF2-40B4-BE49-F238E27FC236}">
                <a16:creationId xmlns:a16="http://schemas.microsoft.com/office/drawing/2014/main" id="{0684821E-0A64-71D0-EEE9-C317F9FF5B78}"/>
              </a:ext>
            </a:extLst>
          </p:cNvPr>
          <p:cNvSpPr/>
          <p:nvPr/>
        </p:nvSpPr>
        <p:spPr>
          <a:xfrm>
            <a:off x="159440" y="3757674"/>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Burnley East</a:t>
            </a:r>
          </a:p>
        </p:txBody>
      </p:sp>
      <p:sp>
        <p:nvSpPr>
          <p:cNvPr id="37" name="Rectangle 36">
            <a:extLst>
              <a:ext uri="{FF2B5EF4-FFF2-40B4-BE49-F238E27FC236}">
                <a16:creationId xmlns:a16="http://schemas.microsoft.com/office/drawing/2014/main" id="{4FF46603-A372-9C89-CD8D-80A23EEE9970}"/>
              </a:ext>
            </a:extLst>
          </p:cNvPr>
          <p:cNvSpPr/>
          <p:nvPr/>
        </p:nvSpPr>
        <p:spPr>
          <a:xfrm>
            <a:off x="10266427" y="2276727"/>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Blackpool</a:t>
            </a:r>
            <a:r>
              <a:rPr lang="en-GB" sz="1400" dirty="0"/>
              <a:t> Central West </a:t>
            </a:r>
          </a:p>
        </p:txBody>
      </p:sp>
      <p:sp>
        <p:nvSpPr>
          <p:cNvPr id="38" name="Rectangle 37">
            <a:extLst>
              <a:ext uri="{FF2B5EF4-FFF2-40B4-BE49-F238E27FC236}">
                <a16:creationId xmlns:a16="http://schemas.microsoft.com/office/drawing/2014/main" id="{2C46E99F-D2CA-3078-B1AF-E8155579E5ED}"/>
              </a:ext>
            </a:extLst>
          </p:cNvPr>
          <p:cNvSpPr/>
          <p:nvPr/>
        </p:nvSpPr>
        <p:spPr>
          <a:xfrm>
            <a:off x="9363456" y="2301243"/>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Blackpool</a:t>
            </a:r>
            <a:r>
              <a:rPr lang="en-GB" sz="1400" dirty="0"/>
              <a:t> Central</a:t>
            </a:r>
          </a:p>
        </p:txBody>
      </p:sp>
      <p:sp>
        <p:nvSpPr>
          <p:cNvPr id="39" name="Rectangle 38">
            <a:extLst>
              <a:ext uri="{FF2B5EF4-FFF2-40B4-BE49-F238E27FC236}">
                <a16:creationId xmlns:a16="http://schemas.microsoft.com/office/drawing/2014/main" id="{D3B66E0C-0CB9-BCAC-AB14-577E78AAA663}"/>
              </a:ext>
            </a:extLst>
          </p:cNvPr>
          <p:cNvSpPr/>
          <p:nvPr/>
        </p:nvSpPr>
        <p:spPr>
          <a:xfrm>
            <a:off x="11141342" y="1523112"/>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Blackpool</a:t>
            </a:r>
            <a:r>
              <a:rPr lang="en-GB" sz="1200" dirty="0"/>
              <a:t> North</a:t>
            </a:r>
          </a:p>
        </p:txBody>
      </p:sp>
      <p:sp>
        <p:nvSpPr>
          <p:cNvPr id="40" name="Rectangle 39">
            <a:extLst>
              <a:ext uri="{FF2B5EF4-FFF2-40B4-BE49-F238E27FC236}">
                <a16:creationId xmlns:a16="http://schemas.microsoft.com/office/drawing/2014/main" id="{44C4A962-F2C2-7A92-8D9C-2E54B8844671}"/>
              </a:ext>
            </a:extLst>
          </p:cNvPr>
          <p:cNvSpPr/>
          <p:nvPr/>
        </p:nvSpPr>
        <p:spPr>
          <a:xfrm>
            <a:off x="10255568" y="1523112"/>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dirty="0"/>
              <a:t>Fleetwood</a:t>
            </a:r>
            <a:endParaRPr lang="en-GB" sz="1400" dirty="0"/>
          </a:p>
        </p:txBody>
      </p:sp>
      <p:sp>
        <p:nvSpPr>
          <p:cNvPr id="41" name="Rectangle 40">
            <a:extLst>
              <a:ext uri="{FF2B5EF4-FFF2-40B4-BE49-F238E27FC236}">
                <a16:creationId xmlns:a16="http://schemas.microsoft.com/office/drawing/2014/main" id="{7239DEAE-91D9-A42B-E662-999F86683868}"/>
              </a:ext>
            </a:extLst>
          </p:cNvPr>
          <p:cNvSpPr/>
          <p:nvPr/>
        </p:nvSpPr>
        <p:spPr>
          <a:xfrm>
            <a:off x="9363456" y="1540767"/>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Blackpool</a:t>
            </a:r>
            <a:r>
              <a:rPr lang="en-GB" sz="1200" dirty="0"/>
              <a:t> South</a:t>
            </a:r>
          </a:p>
        </p:txBody>
      </p:sp>
      <p:sp>
        <p:nvSpPr>
          <p:cNvPr id="42" name="Rectangle 41">
            <a:extLst>
              <a:ext uri="{FF2B5EF4-FFF2-40B4-BE49-F238E27FC236}">
                <a16:creationId xmlns:a16="http://schemas.microsoft.com/office/drawing/2014/main" id="{1F80D59D-99E7-916D-8A81-6CB3899BCB7B}"/>
              </a:ext>
            </a:extLst>
          </p:cNvPr>
          <p:cNvSpPr/>
          <p:nvPr/>
        </p:nvSpPr>
        <p:spPr>
          <a:xfrm>
            <a:off x="8156531" y="1540767"/>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Grange &amp; Lakes</a:t>
            </a:r>
          </a:p>
        </p:txBody>
      </p:sp>
      <p:sp>
        <p:nvSpPr>
          <p:cNvPr id="43" name="Rectangle 42">
            <a:extLst>
              <a:ext uri="{FF2B5EF4-FFF2-40B4-BE49-F238E27FC236}">
                <a16:creationId xmlns:a16="http://schemas.microsoft.com/office/drawing/2014/main" id="{E29AED4A-7743-D0D6-B30B-9C94D733FD42}"/>
              </a:ext>
            </a:extLst>
          </p:cNvPr>
          <p:cNvSpPr/>
          <p:nvPr/>
        </p:nvSpPr>
        <p:spPr>
          <a:xfrm>
            <a:off x="6404528" y="2322579"/>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Kendal</a:t>
            </a:r>
          </a:p>
        </p:txBody>
      </p:sp>
      <p:sp>
        <p:nvSpPr>
          <p:cNvPr id="44" name="Rectangle 43">
            <a:extLst>
              <a:ext uri="{FF2B5EF4-FFF2-40B4-BE49-F238E27FC236}">
                <a16:creationId xmlns:a16="http://schemas.microsoft.com/office/drawing/2014/main" id="{892B3F12-4354-D62D-4EB2-96A31A6FC6C6}"/>
              </a:ext>
            </a:extLst>
          </p:cNvPr>
          <p:cNvSpPr/>
          <p:nvPr/>
        </p:nvSpPr>
        <p:spPr>
          <a:xfrm>
            <a:off x="7295196" y="3108960"/>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Mid Furness</a:t>
            </a:r>
          </a:p>
        </p:txBody>
      </p:sp>
      <p:sp>
        <p:nvSpPr>
          <p:cNvPr id="45" name="Rectangle 44">
            <a:extLst>
              <a:ext uri="{FF2B5EF4-FFF2-40B4-BE49-F238E27FC236}">
                <a16:creationId xmlns:a16="http://schemas.microsoft.com/office/drawing/2014/main" id="{7430E377-BD90-450E-39CF-2224F20F1961}"/>
              </a:ext>
            </a:extLst>
          </p:cNvPr>
          <p:cNvSpPr/>
          <p:nvPr/>
        </p:nvSpPr>
        <p:spPr>
          <a:xfrm>
            <a:off x="8219313" y="3069978"/>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Western Dales</a:t>
            </a:r>
          </a:p>
        </p:txBody>
      </p:sp>
      <p:sp>
        <p:nvSpPr>
          <p:cNvPr id="46" name="Rectangle 45">
            <a:extLst>
              <a:ext uri="{FF2B5EF4-FFF2-40B4-BE49-F238E27FC236}">
                <a16:creationId xmlns:a16="http://schemas.microsoft.com/office/drawing/2014/main" id="{98E19610-29A8-9E5B-47C2-7EFF5AC9EBB9}"/>
              </a:ext>
            </a:extLst>
          </p:cNvPr>
          <p:cNvSpPr/>
          <p:nvPr/>
        </p:nvSpPr>
        <p:spPr>
          <a:xfrm>
            <a:off x="7295196" y="2338201"/>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Lancaster</a:t>
            </a:r>
          </a:p>
        </p:txBody>
      </p:sp>
      <p:sp>
        <p:nvSpPr>
          <p:cNvPr id="47" name="Rectangle 46">
            <a:extLst>
              <a:ext uri="{FF2B5EF4-FFF2-40B4-BE49-F238E27FC236}">
                <a16:creationId xmlns:a16="http://schemas.microsoft.com/office/drawing/2014/main" id="{0E9EAE7A-842C-94CA-DAF2-BBA7677A434C}"/>
              </a:ext>
            </a:extLst>
          </p:cNvPr>
          <p:cNvSpPr/>
          <p:nvPr/>
        </p:nvSpPr>
        <p:spPr>
          <a:xfrm>
            <a:off x="8196721" y="2336930"/>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Carnforth &amp; Milnthorpe</a:t>
            </a:r>
          </a:p>
        </p:txBody>
      </p:sp>
      <p:sp>
        <p:nvSpPr>
          <p:cNvPr id="48" name="Rectangle 47">
            <a:extLst>
              <a:ext uri="{FF2B5EF4-FFF2-40B4-BE49-F238E27FC236}">
                <a16:creationId xmlns:a16="http://schemas.microsoft.com/office/drawing/2014/main" id="{906F72AD-AD9D-7FE6-54AF-BC8D796AA4B6}"/>
              </a:ext>
            </a:extLst>
          </p:cNvPr>
          <p:cNvSpPr/>
          <p:nvPr/>
        </p:nvSpPr>
        <p:spPr>
          <a:xfrm>
            <a:off x="1080802" y="4525456"/>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Chorley </a:t>
            </a:r>
            <a:r>
              <a:rPr lang="en-GB" sz="1200" dirty="0"/>
              <a:t>Together</a:t>
            </a:r>
            <a:endParaRPr lang="en-GB" sz="1400" dirty="0"/>
          </a:p>
        </p:txBody>
      </p:sp>
      <p:sp>
        <p:nvSpPr>
          <p:cNvPr id="49" name="Rectangle 48">
            <a:extLst>
              <a:ext uri="{FF2B5EF4-FFF2-40B4-BE49-F238E27FC236}">
                <a16:creationId xmlns:a16="http://schemas.microsoft.com/office/drawing/2014/main" id="{C8761A4F-312C-298B-C127-BE3399154856}"/>
              </a:ext>
            </a:extLst>
          </p:cNvPr>
          <p:cNvSpPr/>
          <p:nvPr/>
        </p:nvSpPr>
        <p:spPr>
          <a:xfrm>
            <a:off x="1953491" y="4518663"/>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Leyland</a:t>
            </a:r>
          </a:p>
        </p:txBody>
      </p:sp>
      <p:sp>
        <p:nvSpPr>
          <p:cNvPr id="50" name="Rectangle 49">
            <a:extLst>
              <a:ext uri="{FF2B5EF4-FFF2-40B4-BE49-F238E27FC236}">
                <a16:creationId xmlns:a16="http://schemas.microsoft.com/office/drawing/2014/main" id="{3BE8EE9C-A7A7-592F-92DB-29173C3F190E}"/>
              </a:ext>
            </a:extLst>
          </p:cNvPr>
          <p:cNvSpPr/>
          <p:nvPr/>
        </p:nvSpPr>
        <p:spPr>
          <a:xfrm>
            <a:off x="9385206" y="3108960"/>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Blackpool North </a:t>
            </a:r>
          </a:p>
        </p:txBody>
      </p:sp>
      <p:sp>
        <p:nvSpPr>
          <p:cNvPr id="51" name="Rectangle 50">
            <a:extLst>
              <a:ext uri="{FF2B5EF4-FFF2-40B4-BE49-F238E27FC236}">
                <a16:creationId xmlns:a16="http://schemas.microsoft.com/office/drawing/2014/main" id="{68FBB1A9-D2A9-4556-7A61-C8C3C7529C46}"/>
              </a:ext>
            </a:extLst>
          </p:cNvPr>
          <p:cNvSpPr/>
          <p:nvPr/>
        </p:nvSpPr>
        <p:spPr>
          <a:xfrm>
            <a:off x="10266427" y="3097410"/>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err="1"/>
              <a:t>Torebtum</a:t>
            </a:r>
            <a:endParaRPr lang="en-GB" sz="1100" dirty="0"/>
          </a:p>
        </p:txBody>
      </p:sp>
      <p:sp>
        <p:nvSpPr>
          <p:cNvPr id="52" name="Rectangle 51">
            <a:extLst>
              <a:ext uri="{FF2B5EF4-FFF2-40B4-BE49-F238E27FC236}">
                <a16:creationId xmlns:a16="http://schemas.microsoft.com/office/drawing/2014/main" id="{2B5A86CE-39C3-36E9-70D1-70D230D7EA30}"/>
              </a:ext>
            </a:extLst>
          </p:cNvPr>
          <p:cNvSpPr/>
          <p:nvPr/>
        </p:nvSpPr>
        <p:spPr>
          <a:xfrm>
            <a:off x="11147648" y="3097410"/>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Lytham St Annes &amp; Ansdell</a:t>
            </a:r>
          </a:p>
        </p:txBody>
      </p:sp>
      <p:sp>
        <p:nvSpPr>
          <p:cNvPr id="53" name="Rectangle 52">
            <a:extLst>
              <a:ext uri="{FF2B5EF4-FFF2-40B4-BE49-F238E27FC236}">
                <a16:creationId xmlns:a16="http://schemas.microsoft.com/office/drawing/2014/main" id="{CAE3378D-7672-5BAC-C055-0F4636A472C4}"/>
              </a:ext>
            </a:extLst>
          </p:cNvPr>
          <p:cNvSpPr/>
          <p:nvPr/>
        </p:nvSpPr>
        <p:spPr>
          <a:xfrm>
            <a:off x="11155649" y="2298193"/>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Blackpool South Central</a:t>
            </a:r>
          </a:p>
        </p:txBody>
      </p:sp>
      <p:sp>
        <p:nvSpPr>
          <p:cNvPr id="54" name="Rectangle 53">
            <a:extLst>
              <a:ext uri="{FF2B5EF4-FFF2-40B4-BE49-F238E27FC236}">
                <a16:creationId xmlns:a16="http://schemas.microsoft.com/office/drawing/2014/main" id="{BCA603C3-78D7-B472-903D-71B64726B011}"/>
              </a:ext>
            </a:extLst>
          </p:cNvPr>
          <p:cNvSpPr/>
          <p:nvPr/>
        </p:nvSpPr>
        <p:spPr>
          <a:xfrm>
            <a:off x="9394237" y="3869436"/>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t>Wyre Integrated Network</a:t>
            </a:r>
          </a:p>
        </p:txBody>
      </p:sp>
      <p:sp>
        <p:nvSpPr>
          <p:cNvPr id="55" name="Rectangle 54">
            <a:extLst>
              <a:ext uri="{FF2B5EF4-FFF2-40B4-BE49-F238E27FC236}">
                <a16:creationId xmlns:a16="http://schemas.microsoft.com/office/drawing/2014/main" id="{49B320EA-A7B6-52C4-075D-69407690E073}"/>
              </a:ext>
            </a:extLst>
          </p:cNvPr>
          <p:cNvSpPr/>
          <p:nvPr/>
        </p:nvSpPr>
        <p:spPr>
          <a:xfrm>
            <a:off x="10328624" y="3856864"/>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Wyre Rural Extended</a:t>
            </a:r>
          </a:p>
        </p:txBody>
      </p:sp>
      <p:sp>
        <p:nvSpPr>
          <p:cNvPr id="57" name="Rectangle 56">
            <a:extLst>
              <a:ext uri="{FF2B5EF4-FFF2-40B4-BE49-F238E27FC236}">
                <a16:creationId xmlns:a16="http://schemas.microsoft.com/office/drawing/2014/main" id="{D9E0EADE-3909-54F6-176A-3CFC7488FA1C}"/>
              </a:ext>
            </a:extLst>
          </p:cNvPr>
          <p:cNvSpPr/>
          <p:nvPr/>
        </p:nvSpPr>
        <p:spPr>
          <a:xfrm>
            <a:off x="6398176" y="3105282"/>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Northern Parishes </a:t>
            </a:r>
          </a:p>
        </p:txBody>
      </p:sp>
      <p:sp>
        <p:nvSpPr>
          <p:cNvPr id="58" name="Rectangle 57">
            <a:extLst>
              <a:ext uri="{FF2B5EF4-FFF2-40B4-BE49-F238E27FC236}">
                <a16:creationId xmlns:a16="http://schemas.microsoft.com/office/drawing/2014/main" id="{96D28451-BE90-3A04-A1EB-DF1BC728290D}"/>
              </a:ext>
            </a:extLst>
          </p:cNvPr>
          <p:cNvSpPr/>
          <p:nvPr/>
        </p:nvSpPr>
        <p:spPr>
          <a:xfrm>
            <a:off x="142019" y="6036310"/>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Preston &amp; South Ribble</a:t>
            </a:r>
          </a:p>
        </p:txBody>
      </p:sp>
      <p:sp>
        <p:nvSpPr>
          <p:cNvPr id="59" name="Rectangle 58">
            <a:extLst>
              <a:ext uri="{FF2B5EF4-FFF2-40B4-BE49-F238E27FC236}">
                <a16:creationId xmlns:a16="http://schemas.microsoft.com/office/drawing/2014/main" id="{02A1A3CD-82E1-9CF2-28D8-1538F9E2C3DD}"/>
              </a:ext>
            </a:extLst>
          </p:cNvPr>
          <p:cNvSpPr/>
          <p:nvPr/>
        </p:nvSpPr>
        <p:spPr>
          <a:xfrm>
            <a:off x="1936432" y="5236469"/>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Chorley &amp; South Ribble</a:t>
            </a:r>
          </a:p>
        </p:txBody>
      </p:sp>
      <p:sp>
        <p:nvSpPr>
          <p:cNvPr id="60" name="Rectangle 59">
            <a:extLst>
              <a:ext uri="{FF2B5EF4-FFF2-40B4-BE49-F238E27FC236}">
                <a16:creationId xmlns:a16="http://schemas.microsoft.com/office/drawing/2014/main" id="{56F917EE-96AB-6E18-A1FE-C7AC57B3D56D}"/>
              </a:ext>
            </a:extLst>
          </p:cNvPr>
          <p:cNvSpPr/>
          <p:nvPr/>
        </p:nvSpPr>
        <p:spPr>
          <a:xfrm>
            <a:off x="1080802" y="5270121"/>
            <a:ext cx="782574" cy="64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dirty="0" err="1"/>
              <a:t>Bridgedale</a:t>
            </a:r>
            <a:r>
              <a:rPr lang="en-GB" sz="1050" dirty="0"/>
              <a:t> &amp; South Ribble</a:t>
            </a:r>
          </a:p>
        </p:txBody>
      </p:sp>
    </p:spTree>
    <p:extLst>
      <p:ext uri="{BB962C8B-B14F-4D97-AF65-F5344CB8AC3E}">
        <p14:creationId xmlns:p14="http://schemas.microsoft.com/office/powerpoint/2010/main" val="1685948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D050E-B099-12F1-EAD2-C18A83C598A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FF4047C-EA70-3E29-BEFB-23A9501C582C}"/>
              </a:ext>
            </a:extLst>
          </p:cNvPr>
          <p:cNvSpPr>
            <a:spLocks noGrp="1"/>
          </p:cNvSpPr>
          <p:nvPr>
            <p:ph type="sldNum" sz="quarter" idx="12"/>
          </p:nvPr>
        </p:nvSpPr>
        <p:spPr/>
        <p:txBody>
          <a:bodyPr/>
          <a:lstStyle/>
          <a:p>
            <a:fld id="{0E46C6AB-08EF-4955-A1A2-85FDD7E5F3EF}" type="slidenum">
              <a:rPr lang="en-GB" smtClean="0"/>
              <a:t>13</a:t>
            </a:fld>
            <a:endParaRPr lang="en-GB" dirty="0"/>
          </a:p>
        </p:txBody>
      </p:sp>
      <p:sp>
        <p:nvSpPr>
          <p:cNvPr id="12" name="Title 1">
            <a:extLst>
              <a:ext uri="{FF2B5EF4-FFF2-40B4-BE49-F238E27FC236}">
                <a16:creationId xmlns:a16="http://schemas.microsoft.com/office/drawing/2014/main" id="{8FC81C53-D2D2-217D-EC4E-8BB75816AC5D}"/>
              </a:ext>
            </a:extLst>
          </p:cNvPr>
          <p:cNvSpPr txBox="1">
            <a:spLocks/>
          </p:cNvSpPr>
          <p:nvPr/>
        </p:nvSpPr>
        <p:spPr>
          <a:xfrm>
            <a:off x="367731" y="-500154"/>
            <a:ext cx="10592174" cy="150080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1200"/>
              </a:spcAft>
            </a:pPr>
            <a:br>
              <a:rPr lang="en-GB" sz="4000" b="1" dirty="0">
                <a:solidFill>
                  <a:schemeClr val="tx2"/>
                </a:solidFill>
              </a:rPr>
            </a:br>
            <a:r>
              <a:rPr lang="en-GB" sz="4000" b="1" dirty="0">
                <a:solidFill>
                  <a:schemeClr val="tx2"/>
                </a:solidFill>
                <a:latin typeface="Aptos" panose="020B0004020202020204" pitchFamily="34" charset="0"/>
              </a:rPr>
              <a:t>A Team of Teams </a:t>
            </a:r>
          </a:p>
        </p:txBody>
      </p:sp>
      <p:sp>
        <p:nvSpPr>
          <p:cNvPr id="2" name="TextBox 1">
            <a:extLst>
              <a:ext uri="{FF2B5EF4-FFF2-40B4-BE49-F238E27FC236}">
                <a16:creationId xmlns:a16="http://schemas.microsoft.com/office/drawing/2014/main" id="{6756D820-368F-79AB-022A-8D01893C0839}"/>
              </a:ext>
            </a:extLst>
          </p:cNvPr>
          <p:cNvSpPr txBox="1"/>
          <p:nvPr/>
        </p:nvSpPr>
        <p:spPr>
          <a:xfrm>
            <a:off x="367731" y="856357"/>
            <a:ext cx="11193792" cy="5632311"/>
          </a:xfrm>
          <a:prstGeom prst="rect">
            <a:avLst/>
          </a:prstGeom>
          <a:noFill/>
        </p:spPr>
        <p:txBody>
          <a:bodyPr wrap="square" rtlCol="0">
            <a:spAutoFit/>
          </a:bodyPr>
          <a:lstStyle/>
          <a:p>
            <a:r>
              <a:rPr lang="en-GB" sz="2400" b="1" dirty="0">
                <a:solidFill>
                  <a:srgbClr val="0070C0"/>
                </a:solidFill>
              </a:rPr>
              <a:t>What makes up the L&amp;SC INT:</a:t>
            </a:r>
            <a:endParaRPr lang="en-GB" sz="2400" dirty="0">
              <a:solidFill>
                <a:srgbClr val="0070C0"/>
              </a:solidFill>
            </a:endParaRPr>
          </a:p>
          <a:p>
            <a:pPr marL="285750" indent="-285750">
              <a:buFont typeface="Arial" panose="020B0604020202020204" pitchFamily="34" charset="0"/>
              <a:buChar char="•"/>
            </a:pPr>
            <a:r>
              <a:rPr lang="en-GB" sz="2400" dirty="0">
                <a:solidFill>
                  <a:srgbClr val="0070C0"/>
                </a:solidFill>
              </a:rPr>
              <a:t>General Practice</a:t>
            </a:r>
          </a:p>
          <a:p>
            <a:pPr marL="285750" indent="-285750">
              <a:buFont typeface="Arial" panose="020B0604020202020204" pitchFamily="34" charset="0"/>
              <a:buChar char="•"/>
            </a:pPr>
            <a:r>
              <a:rPr lang="en-GB" sz="2400" dirty="0">
                <a:solidFill>
                  <a:srgbClr val="0070C0"/>
                </a:solidFill>
              </a:rPr>
              <a:t>Community Pharmacy</a:t>
            </a:r>
          </a:p>
          <a:p>
            <a:pPr marL="285750" indent="-285750">
              <a:buFont typeface="Arial" panose="020B0604020202020204" pitchFamily="34" charset="0"/>
              <a:buChar char="•"/>
            </a:pPr>
            <a:r>
              <a:rPr lang="en-GB" sz="2400" dirty="0">
                <a:solidFill>
                  <a:srgbClr val="0070C0"/>
                </a:solidFill>
              </a:rPr>
              <a:t>Community Dental</a:t>
            </a:r>
          </a:p>
          <a:p>
            <a:pPr marL="285750" indent="-285750">
              <a:buFont typeface="Arial" panose="020B0604020202020204" pitchFamily="34" charset="0"/>
              <a:buChar char="•"/>
            </a:pPr>
            <a:r>
              <a:rPr lang="en-GB" sz="2400" dirty="0">
                <a:solidFill>
                  <a:srgbClr val="0070C0"/>
                </a:solidFill>
              </a:rPr>
              <a:t>Community Eye Care</a:t>
            </a:r>
          </a:p>
          <a:p>
            <a:pPr marL="285750" indent="-285750">
              <a:buFont typeface="Arial" panose="020B0604020202020204" pitchFamily="34" charset="0"/>
              <a:buChar char="•"/>
            </a:pPr>
            <a:r>
              <a:rPr lang="en-GB" sz="2400" dirty="0">
                <a:solidFill>
                  <a:srgbClr val="0070C0"/>
                </a:solidFill>
              </a:rPr>
              <a:t>Community Services</a:t>
            </a:r>
          </a:p>
          <a:p>
            <a:pPr marL="742950" lvl="1" indent="-285750">
              <a:buFont typeface="Arial" panose="020B0604020202020204" pitchFamily="34" charset="0"/>
              <a:buChar char="•"/>
            </a:pPr>
            <a:r>
              <a:rPr lang="en-GB" sz="2400" dirty="0">
                <a:solidFill>
                  <a:srgbClr val="0070C0"/>
                </a:solidFill>
              </a:rPr>
              <a:t>Children &amp; Adults</a:t>
            </a:r>
          </a:p>
          <a:p>
            <a:pPr marL="742950" lvl="1" indent="-285750">
              <a:buFont typeface="Arial" panose="020B0604020202020204" pitchFamily="34" charset="0"/>
              <a:buChar char="•"/>
            </a:pPr>
            <a:r>
              <a:rPr lang="en-GB" sz="2400" dirty="0">
                <a:solidFill>
                  <a:srgbClr val="0070C0"/>
                </a:solidFill>
              </a:rPr>
              <a:t>Physical and Mental Health Services</a:t>
            </a:r>
          </a:p>
          <a:p>
            <a:pPr marL="285750" indent="-285750">
              <a:buFont typeface="Arial" panose="020B0604020202020204" pitchFamily="34" charset="0"/>
              <a:buChar char="•"/>
            </a:pPr>
            <a:r>
              <a:rPr lang="en-GB" sz="2400" dirty="0">
                <a:solidFill>
                  <a:srgbClr val="0070C0"/>
                </a:solidFill>
              </a:rPr>
              <a:t>Community Consultants/Specialists </a:t>
            </a:r>
          </a:p>
          <a:p>
            <a:pPr marL="285750" indent="-285750">
              <a:buFont typeface="Arial" panose="020B0604020202020204" pitchFamily="34" charset="0"/>
              <a:buChar char="•"/>
            </a:pPr>
            <a:r>
              <a:rPr lang="en-GB" sz="2400" dirty="0">
                <a:solidFill>
                  <a:srgbClr val="0070C0"/>
                </a:solidFill>
              </a:rPr>
              <a:t>Secondary Care Consultant  In reach</a:t>
            </a:r>
          </a:p>
          <a:p>
            <a:pPr marL="285750" indent="-285750">
              <a:buFont typeface="Arial" panose="020B0604020202020204" pitchFamily="34" charset="0"/>
              <a:buChar char="•"/>
            </a:pPr>
            <a:r>
              <a:rPr lang="en-GB" sz="2400" dirty="0">
                <a:solidFill>
                  <a:srgbClr val="0070C0"/>
                </a:solidFill>
              </a:rPr>
              <a:t>Social Care</a:t>
            </a:r>
          </a:p>
          <a:p>
            <a:pPr marL="285750" indent="-285750">
              <a:buFont typeface="Arial" panose="020B0604020202020204" pitchFamily="34" charset="0"/>
              <a:buChar char="•"/>
            </a:pPr>
            <a:r>
              <a:rPr lang="en-GB" sz="2400" dirty="0">
                <a:solidFill>
                  <a:srgbClr val="0070C0"/>
                </a:solidFill>
              </a:rPr>
              <a:t>Social Prescribers</a:t>
            </a:r>
          </a:p>
          <a:p>
            <a:pPr marL="285750" indent="-285750">
              <a:buFont typeface="Arial" panose="020B0604020202020204" pitchFamily="34" charset="0"/>
              <a:buChar char="•"/>
            </a:pPr>
            <a:r>
              <a:rPr lang="en-GB" sz="2400" dirty="0">
                <a:solidFill>
                  <a:srgbClr val="0070C0"/>
                </a:solidFill>
              </a:rPr>
              <a:t>Community Wellbeing Practitioners   </a:t>
            </a:r>
          </a:p>
          <a:p>
            <a:pPr marL="285750" indent="-285750">
              <a:buFont typeface="Arial" panose="020B0604020202020204" pitchFamily="34" charset="0"/>
              <a:buChar char="•"/>
            </a:pPr>
            <a:r>
              <a:rPr lang="en-GB" sz="2400" b="1" dirty="0">
                <a:solidFill>
                  <a:srgbClr val="0070C0"/>
                </a:solidFill>
              </a:rPr>
              <a:t>Priority care models/pathways for delivery e.g. enhanced health in care homes linked to LES &amp; DES</a:t>
            </a:r>
          </a:p>
        </p:txBody>
      </p:sp>
      <p:sp>
        <p:nvSpPr>
          <p:cNvPr id="4" name="TextBox 3">
            <a:extLst>
              <a:ext uri="{FF2B5EF4-FFF2-40B4-BE49-F238E27FC236}">
                <a16:creationId xmlns:a16="http://schemas.microsoft.com/office/drawing/2014/main" id="{908B690A-1DF7-D6A3-06CF-7F46AD30A25C}"/>
              </a:ext>
            </a:extLst>
          </p:cNvPr>
          <p:cNvSpPr txBox="1"/>
          <p:nvPr/>
        </p:nvSpPr>
        <p:spPr>
          <a:xfrm>
            <a:off x="6739128" y="1773936"/>
            <a:ext cx="4928616" cy="2308324"/>
          </a:xfrm>
          <a:prstGeom prst="rect">
            <a:avLst/>
          </a:prstGeom>
          <a:noFill/>
        </p:spPr>
        <p:txBody>
          <a:bodyPr wrap="square" rtlCol="0">
            <a:spAutoFit/>
          </a:bodyPr>
          <a:lstStyle/>
          <a:p>
            <a:r>
              <a:rPr lang="en-GB" sz="7200" b="1" dirty="0">
                <a:solidFill>
                  <a:srgbClr val="FF0000"/>
                </a:solidFill>
              </a:rPr>
              <a:t>ADD INFOGRAPIC</a:t>
            </a:r>
          </a:p>
        </p:txBody>
      </p:sp>
    </p:spTree>
    <p:extLst>
      <p:ext uri="{BB962C8B-B14F-4D97-AF65-F5344CB8AC3E}">
        <p14:creationId xmlns:p14="http://schemas.microsoft.com/office/powerpoint/2010/main" val="1428217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F8E79-2662-0151-4B19-4D808BA86D8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E86364F-1964-6E2B-57C8-2FA486F2AD20}"/>
              </a:ext>
            </a:extLst>
          </p:cNvPr>
          <p:cNvSpPr>
            <a:spLocks noGrp="1"/>
          </p:cNvSpPr>
          <p:nvPr>
            <p:ph type="sldNum" sz="quarter" idx="12"/>
          </p:nvPr>
        </p:nvSpPr>
        <p:spPr/>
        <p:txBody>
          <a:bodyPr/>
          <a:lstStyle/>
          <a:p>
            <a:fld id="{0E46C6AB-08EF-4955-A1A2-85FDD7E5F3EF}" type="slidenum">
              <a:rPr lang="en-GB" smtClean="0"/>
              <a:t>14</a:t>
            </a:fld>
            <a:endParaRPr lang="en-GB" dirty="0"/>
          </a:p>
        </p:txBody>
      </p:sp>
      <p:sp>
        <p:nvSpPr>
          <p:cNvPr id="12" name="Title 1">
            <a:extLst>
              <a:ext uri="{FF2B5EF4-FFF2-40B4-BE49-F238E27FC236}">
                <a16:creationId xmlns:a16="http://schemas.microsoft.com/office/drawing/2014/main" id="{606131C5-2466-2C5A-0368-0C9051CCC79A}"/>
              </a:ext>
            </a:extLst>
          </p:cNvPr>
          <p:cNvSpPr txBox="1">
            <a:spLocks/>
          </p:cNvSpPr>
          <p:nvPr/>
        </p:nvSpPr>
        <p:spPr>
          <a:xfrm>
            <a:off x="288099" y="-21507"/>
            <a:ext cx="10592174" cy="100065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1200"/>
              </a:spcAft>
            </a:pPr>
            <a:br>
              <a:rPr lang="en-GB" sz="4000" b="1" dirty="0">
                <a:solidFill>
                  <a:schemeClr val="tx2"/>
                </a:solidFill>
              </a:rPr>
            </a:br>
            <a:r>
              <a:rPr lang="en-GB" sz="4000" b="1" dirty="0">
                <a:solidFill>
                  <a:schemeClr val="tx2"/>
                </a:solidFill>
                <a:latin typeface="Aptos" panose="020B0004020202020204" pitchFamily="34" charset="0"/>
              </a:rPr>
              <a:t>For discussion at CLG </a:t>
            </a:r>
          </a:p>
        </p:txBody>
      </p:sp>
      <p:sp>
        <p:nvSpPr>
          <p:cNvPr id="3" name="TextBox 2">
            <a:extLst>
              <a:ext uri="{FF2B5EF4-FFF2-40B4-BE49-F238E27FC236}">
                <a16:creationId xmlns:a16="http://schemas.microsoft.com/office/drawing/2014/main" id="{ADEA26C8-6651-8047-834E-A14E6A4B9E6F}"/>
              </a:ext>
            </a:extLst>
          </p:cNvPr>
          <p:cNvSpPr txBox="1"/>
          <p:nvPr/>
        </p:nvSpPr>
        <p:spPr>
          <a:xfrm>
            <a:off x="473583" y="1220925"/>
            <a:ext cx="11244834" cy="4893647"/>
          </a:xfrm>
          <a:prstGeom prst="rect">
            <a:avLst/>
          </a:prstGeom>
          <a:noFill/>
        </p:spPr>
        <p:txBody>
          <a:bodyPr wrap="square">
            <a:spAutoFit/>
          </a:bodyPr>
          <a:lstStyle/>
          <a:p>
            <a:pPr marL="342900" indent="-342900" algn="l">
              <a:buFont typeface="+mj-lt"/>
              <a:buAutoNum type="arabicPeriod"/>
            </a:pPr>
            <a:r>
              <a:rPr lang="en-GB" sz="2400" b="0" i="0" u="none" strike="noStrike" baseline="0" dirty="0">
                <a:solidFill>
                  <a:srgbClr val="0070C0"/>
                </a:solidFill>
                <a:latin typeface="Arial" panose="020B0604020202020204" pitchFamily="34" charset="0"/>
              </a:rPr>
              <a:t>Reaffirm commitment to the direction to deliver a single vision?</a:t>
            </a:r>
          </a:p>
          <a:p>
            <a:pPr marL="342900" indent="-342900" algn="l">
              <a:buFont typeface="+mj-lt"/>
              <a:buAutoNum type="arabicPeriod"/>
            </a:pPr>
            <a:r>
              <a:rPr lang="en-GB" sz="2400" b="0" i="0" u="none" strike="noStrike" baseline="0" dirty="0">
                <a:solidFill>
                  <a:srgbClr val="0070C0"/>
                </a:solidFill>
                <a:latin typeface="Arial" panose="020B0604020202020204" pitchFamily="34" charset="0"/>
              </a:rPr>
              <a:t>Agree INT framework and mandate to proceed? </a:t>
            </a:r>
            <a:r>
              <a:rPr lang="en-GB" sz="2400" b="1" i="0" u="none" strike="noStrike" baseline="0" dirty="0">
                <a:solidFill>
                  <a:srgbClr val="0070C0"/>
                </a:solidFill>
                <a:latin typeface="Arial" panose="020B0604020202020204" pitchFamily="34" charset="0"/>
              </a:rPr>
              <a:t>ICB Architecture</a:t>
            </a:r>
          </a:p>
          <a:p>
            <a:pPr marL="342900" indent="-342900" algn="l">
              <a:buFont typeface="+mj-lt"/>
              <a:buAutoNum type="arabicPeriod"/>
            </a:pPr>
            <a:r>
              <a:rPr lang="en-GB" sz="2400" b="0" i="0" u="none" strike="noStrike" baseline="0" dirty="0">
                <a:solidFill>
                  <a:srgbClr val="0070C0"/>
                </a:solidFill>
                <a:latin typeface="Arial" panose="020B0604020202020204" pitchFamily="34" charset="0"/>
              </a:rPr>
              <a:t>How can we empower organisational leaders to accelerate integrated delivery at Neighbourhood level?</a:t>
            </a:r>
          </a:p>
          <a:p>
            <a:pPr marL="342900" indent="-342900" algn="l">
              <a:buFont typeface="+mj-lt"/>
              <a:buAutoNum type="arabicPeriod"/>
            </a:pPr>
            <a:r>
              <a:rPr lang="en-GB" sz="2400" b="0" i="0" u="none" strike="noStrike" baseline="0" dirty="0">
                <a:solidFill>
                  <a:srgbClr val="0070C0"/>
                </a:solidFill>
                <a:latin typeface="Arial" panose="020B0604020202020204" pitchFamily="34" charset="0"/>
              </a:rPr>
              <a:t>Are we committed to moving from integrated roles to integrated teams?</a:t>
            </a:r>
          </a:p>
          <a:p>
            <a:pPr marL="342900" indent="-342900" algn="l">
              <a:buFont typeface="+mj-lt"/>
              <a:buAutoNum type="arabicPeriod"/>
            </a:pPr>
            <a:r>
              <a:rPr lang="en-GB" sz="2400" b="0" i="0" u="none" strike="noStrike" baseline="0" dirty="0">
                <a:solidFill>
                  <a:srgbClr val="0070C0"/>
                </a:solidFill>
                <a:latin typeface="Arial" panose="020B0604020202020204" pitchFamily="34" charset="0"/>
              </a:rPr>
              <a:t>Develop consistent and embedded process e.g. agreement on care co-ordination?</a:t>
            </a:r>
          </a:p>
          <a:p>
            <a:pPr marL="342900" indent="-342900" algn="l">
              <a:buFont typeface="+mj-lt"/>
              <a:buAutoNum type="arabicPeriod"/>
            </a:pPr>
            <a:r>
              <a:rPr lang="en-GB" sz="2400" b="0" i="0" u="none" strike="noStrike" baseline="0" dirty="0">
                <a:solidFill>
                  <a:srgbClr val="0070C0"/>
                </a:solidFill>
                <a:latin typeface="Arial" panose="020B0604020202020204" pitchFamily="34" charset="0"/>
              </a:rPr>
              <a:t>How do </a:t>
            </a:r>
            <a:r>
              <a:rPr lang="en-GB" sz="2400" b="1" i="0" u="none" strike="noStrike" baseline="0" dirty="0">
                <a:solidFill>
                  <a:srgbClr val="0070C0"/>
                </a:solidFill>
                <a:latin typeface="Arial" panose="020B0604020202020204" pitchFamily="34" charset="0"/>
              </a:rPr>
              <a:t>measure progress against the INT </a:t>
            </a:r>
            <a:r>
              <a:rPr lang="en-GB" sz="2400" b="0" i="0" u="none" strike="noStrike" baseline="0" dirty="0">
                <a:solidFill>
                  <a:srgbClr val="0070C0"/>
                </a:solidFill>
                <a:latin typeface="Arial" panose="020B0604020202020204" pitchFamily="34" charset="0"/>
              </a:rPr>
              <a:t>(measures in development)</a:t>
            </a:r>
          </a:p>
          <a:p>
            <a:pPr marL="342900" indent="-342900" algn="l">
              <a:buFont typeface="+mj-lt"/>
              <a:buAutoNum type="arabicPeriod"/>
            </a:pPr>
            <a:r>
              <a:rPr lang="en-GB" sz="2400" b="0" i="0" u="none" strike="noStrike" baseline="0" dirty="0">
                <a:solidFill>
                  <a:srgbClr val="0070C0"/>
                </a:solidFill>
                <a:latin typeface="Arial" panose="020B0604020202020204" pitchFamily="34" charset="0"/>
              </a:rPr>
              <a:t>Framework? SMC</a:t>
            </a:r>
          </a:p>
          <a:p>
            <a:pPr marL="342900" indent="-342900" algn="l">
              <a:buFont typeface="+mj-lt"/>
              <a:buAutoNum type="arabicPeriod"/>
            </a:pPr>
            <a:r>
              <a:rPr lang="en-GB" sz="2400" b="1" dirty="0">
                <a:solidFill>
                  <a:srgbClr val="0070C0"/>
                </a:solidFill>
                <a:latin typeface="Arial" panose="020B0604020202020204" pitchFamily="34" charset="0"/>
              </a:rPr>
              <a:t>Design Group “Think Tank”</a:t>
            </a:r>
            <a:endParaRPr lang="en-GB" sz="2400" b="1" i="0" u="none" strike="noStrike" baseline="0" dirty="0">
              <a:solidFill>
                <a:srgbClr val="0070C0"/>
              </a:solidFill>
              <a:latin typeface="Arial" panose="020B0604020202020204" pitchFamily="34" charset="0"/>
            </a:endParaRPr>
          </a:p>
          <a:p>
            <a:pPr marL="342900" indent="-342900" algn="l">
              <a:buFont typeface="+mj-lt"/>
              <a:buAutoNum type="arabicPeriod"/>
            </a:pPr>
            <a:r>
              <a:rPr lang="en-GB" sz="2400" b="1" dirty="0">
                <a:solidFill>
                  <a:srgbClr val="0070C0"/>
                </a:solidFill>
                <a:latin typeface="Arial" panose="020B0604020202020204" pitchFamily="34" charset="0"/>
              </a:rPr>
              <a:t>Delivery Group “Do Tank” </a:t>
            </a:r>
            <a:r>
              <a:rPr lang="en-GB" sz="2400" dirty="0">
                <a:solidFill>
                  <a:srgbClr val="0070C0"/>
                </a:solidFill>
                <a:latin typeface="Arial" panose="020B0604020202020204" pitchFamily="34" charset="0"/>
              </a:rPr>
              <a:t>architecture, accountability line </a:t>
            </a:r>
          </a:p>
          <a:p>
            <a:pPr marL="342900" indent="-342900" algn="l">
              <a:buFont typeface="+mj-lt"/>
              <a:buAutoNum type="arabicPeriod"/>
            </a:pPr>
            <a:r>
              <a:rPr lang="en-GB" sz="2400" b="1" dirty="0">
                <a:solidFill>
                  <a:srgbClr val="0070C0"/>
                </a:solidFill>
                <a:latin typeface="Arial" panose="020B0604020202020204" pitchFamily="34" charset="0"/>
              </a:rPr>
              <a:t>Opportunity for OD </a:t>
            </a:r>
            <a:r>
              <a:rPr lang="en-GB" sz="2400" dirty="0">
                <a:solidFill>
                  <a:srgbClr val="0070C0"/>
                </a:solidFill>
                <a:latin typeface="Arial" panose="020B0604020202020204" pitchFamily="34" charset="0"/>
              </a:rPr>
              <a:t>Organisational Development </a:t>
            </a:r>
          </a:p>
          <a:p>
            <a:pPr marL="342900" indent="-342900" algn="l">
              <a:buFont typeface="+mj-lt"/>
              <a:buAutoNum type="arabicPeriod"/>
            </a:pPr>
            <a:r>
              <a:rPr lang="en-GB" sz="2400" dirty="0">
                <a:solidFill>
                  <a:srgbClr val="0070C0"/>
                </a:solidFill>
                <a:latin typeface="Arial" panose="020B0604020202020204" pitchFamily="34" charset="0"/>
              </a:rPr>
              <a:t>How do we </a:t>
            </a:r>
            <a:r>
              <a:rPr lang="en-GB" sz="2400" b="1" dirty="0">
                <a:solidFill>
                  <a:srgbClr val="0070C0"/>
                </a:solidFill>
                <a:latin typeface="Arial" panose="020B0604020202020204" pitchFamily="34" charset="0"/>
              </a:rPr>
              <a:t>propel </a:t>
            </a:r>
            <a:r>
              <a:rPr lang="en-GB" sz="2400" dirty="0">
                <a:solidFill>
                  <a:srgbClr val="0070C0"/>
                </a:solidFill>
                <a:latin typeface="Arial" panose="020B0604020202020204" pitchFamily="34" charset="0"/>
              </a:rPr>
              <a:t>into Transformation Mode </a:t>
            </a:r>
            <a:endParaRPr lang="en-GB" sz="2400" dirty="0">
              <a:solidFill>
                <a:srgbClr val="0070C0"/>
              </a:solidFill>
            </a:endParaRPr>
          </a:p>
        </p:txBody>
      </p:sp>
    </p:spTree>
    <p:extLst>
      <p:ext uri="{BB962C8B-B14F-4D97-AF65-F5344CB8AC3E}">
        <p14:creationId xmlns:p14="http://schemas.microsoft.com/office/powerpoint/2010/main" val="3981007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A2E12-7489-69E8-7BDB-042FE1FD454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7E58132-781B-6A93-7F76-FDBD31C830B9}"/>
              </a:ext>
            </a:extLst>
          </p:cNvPr>
          <p:cNvSpPr>
            <a:spLocks noGrp="1"/>
          </p:cNvSpPr>
          <p:nvPr>
            <p:ph type="sldNum" sz="quarter" idx="12"/>
          </p:nvPr>
        </p:nvSpPr>
        <p:spPr/>
        <p:txBody>
          <a:bodyPr/>
          <a:lstStyle/>
          <a:p>
            <a:fld id="{0E46C6AB-08EF-4955-A1A2-85FDD7E5F3EF}" type="slidenum">
              <a:rPr lang="en-GB" smtClean="0"/>
              <a:t>15</a:t>
            </a:fld>
            <a:endParaRPr lang="en-GB" dirty="0"/>
          </a:p>
        </p:txBody>
      </p:sp>
      <p:sp>
        <p:nvSpPr>
          <p:cNvPr id="12" name="Title 1">
            <a:extLst>
              <a:ext uri="{FF2B5EF4-FFF2-40B4-BE49-F238E27FC236}">
                <a16:creationId xmlns:a16="http://schemas.microsoft.com/office/drawing/2014/main" id="{D40CCCF2-AEB7-EA6C-1C08-E612FEA5D44C}"/>
              </a:ext>
            </a:extLst>
          </p:cNvPr>
          <p:cNvSpPr txBox="1">
            <a:spLocks/>
          </p:cNvSpPr>
          <p:nvPr/>
        </p:nvSpPr>
        <p:spPr>
          <a:xfrm>
            <a:off x="191488" y="-332288"/>
            <a:ext cx="10400686" cy="70145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1200"/>
              </a:spcAft>
            </a:pPr>
            <a:br>
              <a:rPr lang="en-GB" sz="4000" b="1" dirty="0">
                <a:solidFill>
                  <a:schemeClr val="tx2"/>
                </a:solidFill>
              </a:rPr>
            </a:br>
            <a:r>
              <a:rPr lang="en-GB" sz="4000" b="1" dirty="0">
                <a:solidFill>
                  <a:schemeClr val="tx2"/>
                </a:solidFill>
                <a:latin typeface="Aptos" panose="020B0004020202020204" pitchFamily="34" charset="0"/>
              </a:rPr>
              <a:t>Lancashire &amp; South Cumbria Integrated Care</a:t>
            </a:r>
          </a:p>
        </p:txBody>
      </p:sp>
      <p:sp>
        <p:nvSpPr>
          <p:cNvPr id="2" name="TextBox 1">
            <a:extLst>
              <a:ext uri="{FF2B5EF4-FFF2-40B4-BE49-F238E27FC236}">
                <a16:creationId xmlns:a16="http://schemas.microsoft.com/office/drawing/2014/main" id="{8F621FAA-25C5-F657-A0CF-7B822A3F1EA0}"/>
              </a:ext>
            </a:extLst>
          </p:cNvPr>
          <p:cNvSpPr txBox="1"/>
          <p:nvPr/>
        </p:nvSpPr>
        <p:spPr>
          <a:xfrm>
            <a:off x="191488" y="1451592"/>
            <a:ext cx="11809023" cy="3416320"/>
          </a:xfrm>
          <a:prstGeom prst="rect">
            <a:avLst/>
          </a:prstGeom>
          <a:noFill/>
        </p:spPr>
        <p:txBody>
          <a:bodyPr wrap="square" rtlCol="0">
            <a:spAutoFit/>
          </a:bodyPr>
          <a:lstStyle/>
          <a:p>
            <a:r>
              <a:rPr lang="en-GB" sz="2400" dirty="0">
                <a:solidFill>
                  <a:srgbClr val="0070C0"/>
                </a:solidFill>
              </a:rPr>
              <a:t>Our expectation is that all providers, working in collaboration, will put the development and support of Integrated Neighbourhood Teams at the heart of their strategy, creating </a:t>
            </a:r>
            <a:r>
              <a:rPr lang="en-GB" sz="2400" b="1" dirty="0">
                <a:solidFill>
                  <a:srgbClr val="0070C0"/>
                </a:solidFill>
              </a:rPr>
              <a:t>Teams of Teams to work better together</a:t>
            </a:r>
            <a:r>
              <a:rPr lang="en-GB" sz="2400" dirty="0">
                <a:solidFill>
                  <a:srgbClr val="0070C0"/>
                </a:solidFill>
              </a:rPr>
              <a:t>. </a:t>
            </a:r>
          </a:p>
          <a:p>
            <a:r>
              <a:rPr lang="en-GB" sz="2400" dirty="0">
                <a:solidFill>
                  <a:srgbClr val="0070C0"/>
                </a:solidFill>
              </a:rPr>
              <a:t>Our places and neighbourhoods put our residents, their careers and wider communities at the centre of our integrated working. Most people's day-to-daycare and support needs elated to those services. The services should therefore not be considered in isolation and need to be considered with the overarching specification. </a:t>
            </a:r>
          </a:p>
          <a:p>
            <a:endParaRPr lang="en-GB" sz="2400" dirty="0">
              <a:solidFill>
                <a:srgbClr val="0070C0"/>
              </a:solidFill>
            </a:endParaRPr>
          </a:p>
          <a:p>
            <a:endParaRPr lang="en-GB" sz="2400" dirty="0">
              <a:solidFill>
                <a:srgbClr val="0070C0"/>
              </a:solidFill>
            </a:endParaRPr>
          </a:p>
        </p:txBody>
      </p:sp>
      <p:sp>
        <p:nvSpPr>
          <p:cNvPr id="7" name="TextBox 6">
            <a:extLst>
              <a:ext uri="{FF2B5EF4-FFF2-40B4-BE49-F238E27FC236}">
                <a16:creationId xmlns:a16="http://schemas.microsoft.com/office/drawing/2014/main" id="{BC0D68B4-F75B-68EE-AB05-5533C625E26A}"/>
              </a:ext>
            </a:extLst>
          </p:cNvPr>
          <p:cNvSpPr txBox="1"/>
          <p:nvPr/>
        </p:nvSpPr>
        <p:spPr>
          <a:xfrm>
            <a:off x="772149" y="4230588"/>
            <a:ext cx="10647700" cy="2308324"/>
          </a:xfrm>
          <a:prstGeom prst="rect">
            <a:avLst/>
          </a:prstGeom>
          <a:noFill/>
        </p:spPr>
        <p:txBody>
          <a:bodyPr wrap="square" rtlCol="0">
            <a:spAutoFit/>
          </a:bodyPr>
          <a:lstStyle/>
          <a:p>
            <a:pPr marL="342900" indent="-342900">
              <a:buFont typeface="Arial" panose="020B0604020202020204" pitchFamily="34" charset="0"/>
              <a:buChar char="•"/>
            </a:pPr>
            <a:r>
              <a:rPr lang="en-GB" sz="2400" b="1" dirty="0">
                <a:solidFill>
                  <a:srgbClr val="0070C0"/>
                </a:solidFill>
              </a:rPr>
              <a:t>System: </a:t>
            </a:r>
            <a:r>
              <a:rPr lang="en-GB" sz="2400" dirty="0">
                <a:solidFill>
                  <a:srgbClr val="0070C0"/>
                </a:solidFill>
              </a:rPr>
              <a:t>Integrated working across L&amp;SC</a:t>
            </a:r>
          </a:p>
          <a:p>
            <a:pPr marL="342900" indent="-342900">
              <a:buFont typeface="Arial" panose="020B0604020202020204" pitchFamily="34" charset="0"/>
              <a:buChar char="•"/>
            </a:pPr>
            <a:r>
              <a:rPr lang="en-GB" sz="2400" b="1" dirty="0">
                <a:solidFill>
                  <a:srgbClr val="0070C0"/>
                </a:solidFill>
              </a:rPr>
              <a:t>Place: </a:t>
            </a:r>
            <a:r>
              <a:rPr lang="en-GB" sz="2400" dirty="0">
                <a:solidFill>
                  <a:srgbClr val="0070C0"/>
                </a:solidFill>
              </a:rPr>
              <a:t>Integrated working with the areas covered by our four place-based partnerships, covering Lancashire, Blackburn with Darwen, Blackpool and South Cumbria</a:t>
            </a:r>
          </a:p>
          <a:p>
            <a:pPr marL="342900" indent="-342900">
              <a:buFont typeface="Arial" panose="020B0604020202020204" pitchFamily="34" charset="0"/>
              <a:buChar char="•"/>
            </a:pPr>
            <a:r>
              <a:rPr lang="en-GB" sz="2400" b="1" dirty="0">
                <a:solidFill>
                  <a:srgbClr val="0070C0"/>
                </a:solidFill>
              </a:rPr>
              <a:t>Neighbourhoods: </a:t>
            </a:r>
            <a:r>
              <a:rPr lang="en-GB" sz="2400" dirty="0">
                <a:solidFill>
                  <a:srgbClr val="0070C0"/>
                </a:solidFill>
              </a:rPr>
              <a:t>Integrated working in the areas covered by our 41 primary care networks, and local neighbourhood teams</a:t>
            </a:r>
          </a:p>
        </p:txBody>
      </p:sp>
    </p:spTree>
    <p:extLst>
      <p:ext uri="{BB962C8B-B14F-4D97-AF65-F5344CB8AC3E}">
        <p14:creationId xmlns:p14="http://schemas.microsoft.com/office/powerpoint/2010/main" val="1656220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2F1D4-14E2-6670-ED39-27A725B2181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E60F89-9641-A5F5-BDB6-12E41E3EEF39}"/>
              </a:ext>
            </a:extLst>
          </p:cNvPr>
          <p:cNvSpPr>
            <a:spLocks noGrp="1"/>
          </p:cNvSpPr>
          <p:nvPr>
            <p:ph type="sldNum" sz="quarter" idx="12"/>
          </p:nvPr>
        </p:nvSpPr>
        <p:spPr/>
        <p:txBody>
          <a:bodyPr/>
          <a:lstStyle/>
          <a:p>
            <a:fld id="{0E46C6AB-08EF-4955-A1A2-85FDD7E5F3EF}" type="slidenum">
              <a:rPr lang="en-GB" smtClean="0"/>
              <a:t>16</a:t>
            </a:fld>
            <a:endParaRPr lang="en-GB" dirty="0"/>
          </a:p>
        </p:txBody>
      </p:sp>
      <p:sp>
        <p:nvSpPr>
          <p:cNvPr id="12" name="Title 1">
            <a:extLst>
              <a:ext uri="{FF2B5EF4-FFF2-40B4-BE49-F238E27FC236}">
                <a16:creationId xmlns:a16="http://schemas.microsoft.com/office/drawing/2014/main" id="{7F1CE9F3-DD71-ED4F-F5E6-9F2D6964A31B}"/>
              </a:ext>
            </a:extLst>
          </p:cNvPr>
          <p:cNvSpPr txBox="1">
            <a:spLocks/>
          </p:cNvSpPr>
          <p:nvPr/>
        </p:nvSpPr>
        <p:spPr>
          <a:xfrm>
            <a:off x="331038" y="-295922"/>
            <a:ext cx="10205666" cy="100065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1200"/>
              </a:spcAft>
            </a:pPr>
            <a:br>
              <a:rPr lang="en-GB" sz="4000" b="1" dirty="0">
                <a:solidFill>
                  <a:schemeClr val="tx2"/>
                </a:solidFill>
              </a:rPr>
            </a:br>
            <a:r>
              <a:rPr lang="en-GB" sz="3600" b="1" dirty="0">
                <a:solidFill>
                  <a:schemeClr val="tx2"/>
                </a:solidFill>
                <a:latin typeface="Aptos" panose="020B0004020202020204" pitchFamily="34" charset="0"/>
              </a:rPr>
              <a:t>Lancashire &amp; South Cumbria Integrated Care</a:t>
            </a:r>
            <a:endParaRPr lang="en-GB" sz="4000" b="1" dirty="0">
              <a:solidFill>
                <a:schemeClr val="tx2"/>
              </a:solidFill>
              <a:latin typeface="Aptos" panose="020B0004020202020204" pitchFamily="34" charset="0"/>
            </a:endParaRPr>
          </a:p>
        </p:txBody>
      </p:sp>
      <p:sp>
        <p:nvSpPr>
          <p:cNvPr id="3" name="TextBox 2">
            <a:extLst>
              <a:ext uri="{FF2B5EF4-FFF2-40B4-BE49-F238E27FC236}">
                <a16:creationId xmlns:a16="http://schemas.microsoft.com/office/drawing/2014/main" id="{83226C11-8D29-978A-4BAF-C4740ADA4E1B}"/>
              </a:ext>
            </a:extLst>
          </p:cNvPr>
          <p:cNvSpPr txBox="1"/>
          <p:nvPr/>
        </p:nvSpPr>
        <p:spPr>
          <a:xfrm>
            <a:off x="331036" y="825991"/>
            <a:ext cx="11418983" cy="1015663"/>
          </a:xfrm>
          <a:prstGeom prst="rect">
            <a:avLst/>
          </a:prstGeom>
          <a:noFill/>
        </p:spPr>
        <p:txBody>
          <a:bodyPr wrap="square" rtlCol="0">
            <a:spAutoFit/>
          </a:bodyPr>
          <a:lstStyle/>
          <a:p>
            <a:r>
              <a:rPr lang="en-GB" dirty="0">
                <a:solidFill>
                  <a:srgbClr val="0070C0"/>
                </a:solidFill>
              </a:rPr>
              <a:t>INTs will provide seamless community-based care; and are accountable for their local population and the individual needs with in it:</a:t>
            </a:r>
          </a:p>
          <a:p>
            <a:endParaRPr lang="en-GB" sz="2400" dirty="0">
              <a:solidFill>
                <a:srgbClr val="0070C0"/>
              </a:solidFill>
            </a:endParaRPr>
          </a:p>
        </p:txBody>
      </p:sp>
      <p:sp>
        <p:nvSpPr>
          <p:cNvPr id="6" name="Rectangle: Rounded Corners 5">
            <a:extLst>
              <a:ext uri="{FF2B5EF4-FFF2-40B4-BE49-F238E27FC236}">
                <a16:creationId xmlns:a16="http://schemas.microsoft.com/office/drawing/2014/main" id="{93FAE047-90E5-8B14-121B-5D53D2CB020E}"/>
              </a:ext>
            </a:extLst>
          </p:cNvPr>
          <p:cNvSpPr/>
          <p:nvPr/>
        </p:nvSpPr>
        <p:spPr>
          <a:xfrm>
            <a:off x="331036" y="1690065"/>
            <a:ext cx="5568719" cy="8016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They will be geographically aligned to a population/PCN</a:t>
            </a:r>
          </a:p>
        </p:txBody>
      </p:sp>
      <p:sp>
        <p:nvSpPr>
          <p:cNvPr id="8" name="Rectangle: Rounded Corners 7">
            <a:extLst>
              <a:ext uri="{FF2B5EF4-FFF2-40B4-BE49-F238E27FC236}">
                <a16:creationId xmlns:a16="http://schemas.microsoft.com/office/drawing/2014/main" id="{DEF509F1-2167-7017-C2DE-839A4BC9FC16}"/>
              </a:ext>
            </a:extLst>
          </p:cNvPr>
          <p:cNvSpPr/>
          <p:nvPr/>
        </p:nvSpPr>
        <p:spPr>
          <a:xfrm>
            <a:off x="331037" y="2671896"/>
            <a:ext cx="5568718" cy="26030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They will contain the core services of GPs &amp; PCN staff, FCPs/ACPs,  CVSFE, Public Health Intelligence, Adult Social Care, Dom Care, Children’s services, Community Nursing Staff, Social Prescribing, Community Nursing, Adult Therapies, SALT, Pharmacists, Community Pharmacy. In addition, </a:t>
            </a:r>
            <a:r>
              <a:rPr lang="en-GB" b="1" dirty="0"/>
              <a:t>they will have a dedicated integrator function</a:t>
            </a:r>
            <a:r>
              <a:rPr lang="en-GB" dirty="0"/>
              <a:t>, coordinated at Place level through General Practice, Community Providers and/or Local Authorities. </a:t>
            </a:r>
          </a:p>
        </p:txBody>
      </p:sp>
      <p:sp>
        <p:nvSpPr>
          <p:cNvPr id="9" name="Rectangle: Rounded Corners 8">
            <a:extLst>
              <a:ext uri="{FF2B5EF4-FFF2-40B4-BE49-F238E27FC236}">
                <a16:creationId xmlns:a16="http://schemas.microsoft.com/office/drawing/2014/main" id="{C66FADBB-C0A0-A375-A8BD-D847006AC0F7}"/>
              </a:ext>
            </a:extLst>
          </p:cNvPr>
          <p:cNvSpPr/>
          <p:nvPr/>
        </p:nvSpPr>
        <p:spPr>
          <a:xfrm>
            <a:off x="6181300" y="1648197"/>
            <a:ext cx="5568719" cy="106981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dirty="0"/>
              <a:t>Within our organisations: staff will take </a:t>
            </a:r>
            <a:r>
              <a:rPr lang="en-GB" sz="1600" b="1" dirty="0"/>
              <a:t>a “no wrong front door” approach</a:t>
            </a:r>
            <a:r>
              <a:rPr lang="en-GB" sz="1600" dirty="0"/>
              <a:t> for all services, which can be access digitally, by telephony or in person. We will get people to the help and service they need. </a:t>
            </a:r>
          </a:p>
        </p:txBody>
      </p:sp>
      <p:sp>
        <p:nvSpPr>
          <p:cNvPr id="10" name="Rectangle: Rounded Corners 9">
            <a:extLst>
              <a:ext uri="{FF2B5EF4-FFF2-40B4-BE49-F238E27FC236}">
                <a16:creationId xmlns:a16="http://schemas.microsoft.com/office/drawing/2014/main" id="{DDD12225-0877-4302-6F88-1C47C61F5375}"/>
              </a:ext>
            </a:extLst>
          </p:cNvPr>
          <p:cNvSpPr/>
          <p:nvPr/>
        </p:nvSpPr>
        <p:spPr>
          <a:xfrm>
            <a:off x="6181300" y="4155400"/>
            <a:ext cx="5568717" cy="8016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There will be transparency of resources within each INT, coordinated through the Place-based Partnership and interdepend to the L&amp;SC core offer developments. </a:t>
            </a:r>
          </a:p>
        </p:txBody>
      </p:sp>
      <p:sp>
        <p:nvSpPr>
          <p:cNvPr id="11" name="Rectangle: Rounded Corners 10">
            <a:extLst>
              <a:ext uri="{FF2B5EF4-FFF2-40B4-BE49-F238E27FC236}">
                <a16:creationId xmlns:a16="http://schemas.microsoft.com/office/drawing/2014/main" id="{7073CA99-2A4C-3313-02D5-A95BF118A41F}"/>
              </a:ext>
            </a:extLst>
          </p:cNvPr>
          <p:cNvSpPr/>
          <p:nvPr/>
        </p:nvSpPr>
        <p:spPr>
          <a:xfrm>
            <a:off x="6219403" y="3035873"/>
            <a:ext cx="5568716" cy="8016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Areas of work towards hub arrangements wherever possible in which </a:t>
            </a:r>
            <a:r>
              <a:rPr lang="en-GB" b="1" dirty="0"/>
              <a:t>core services will be housed </a:t>
            </a:r>
            <a:r>
              <a:rPr lang="en-GB" dirty="0"/>
              <a:t>behind a single reception.</a:t>
            </a:r>
          </a:p>
        </p:txBody>
      </p:sp>
      <p:sp>
        <p:nvSpPr>
          <p:cNvPr id="15" name="Rectangle: Rounded Corners 14">
            <a:extLst>
              <a:ext uri="{FF2B5EF4-FFF2-40B4-BE49-F238E27FC236}">
                <a16:creationId xmlns:a16="http://schemas.microsoft.com/office/drawing/2014/main" id="{EB79497E-067C-C74C-9F8B-DEAE7D88786D}"/>
              </a:ext>
            </a:extLst>
          </p:cNvPr>
          <p:cNvSpPr/>
          <p:nvPr/>
        </p:nvSpPr>
        <p:spPr>
          <a:xfrm>
            <a:off x="6219400" y="5274927"/>
            <a:ext cx="5568719" cy="8016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They will access connecting services for all population groups, which operate at Borough or wider footprint, in an agile and responsive way. </a:t>
            </a:r>
          </a:p>
        </p:txBody>
      </p:sp>
      <p:sp>
        <p:nvSpPr>
          <p:cNvPr id="16" name="Rectangle: Rounded Corners 15">
            <a:extLst>
              <a:ext uri="{FF2B5EF4-FFF2-40B4-BE49-F238E27FC236}">
                <a16:creationId xmlns:a16="http://schemas.microsoft.com/office/drawing/2014/main" id="{E661363A-060C-2B3E-3D26-4530DD41EABB}"/>
              </a:ext>
            </a:extLst>
          </p:cNvPr>
          <p:cNvSpPr/>
          <p:nvPr/>
        </p:nvSpPr>
        <p:spPr>
          <a:xfrm>
            <a:off x="331036" y="5517452"/>
            <a:ext cx="5568719" cy="8016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The core teams will pull down on more specialist services at scale for specific population groups through their acute trusts and other specialist service provision</a:t>
            </a:r>
          </a:p>
        </p:txBody>
      </p:sp>
    </p:spTree>
    <p:extLst>
      <p:ext uri="{BB962C8B-B14F-4D97-AF65-F5344CB8AC3E}">
        <p14:creationId xmlns:p14="http://schemas.microsoft.com/office/powerpoint/2010/main" val="1104146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393F4-9ABD-3359-BE50-D1B49250BE8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EE367ED-F30B-99CD-ACAD-6BB320209E26}"/>
              </a:ext>
            </a:extLst>
          </p:cNvPr>
          <p:cNvSpPr>
            <a:spLocks noGrp="1"/>
          </p:cNvSpPr>
          <p:nvPr>
            <p:ph type="sldNum" sz="quarter" idx="12"/>
          </p:nvPr>
        </p:nvSpPr>
        <p:spPr/>
        <p:txBody>
          <a:bodyPr/>
          <a:lstStyle/>
          <a:p>
            <a:fld id="{0E46C6AB-08EF-4955-A1A2-85FDD7E5F3EF}" type="slidenum">
              <a:rPr lang="en-GB" smtClean="0"/>
              <a:t>17</a:t>
            </a:fld>
            <a:endParaRPr lang="en-GB" dirty="0"/>
          </a:p>
        </p:txBody>
      </p:sp>
      <p:sp>
        <p:nvSpPr>
          <p:cNvPr id="12" name="Title 1">
            <a:extLst>
              <a:ext uri="{FF2B5EF4-FFF2-40B4-BE49-F238E27FC236}">
                <a16:creationId xmlns:a16="http://schemas.microsoft.com/office/drawing/2014/main" id="{9C720BA1-DAC3-5B6C-075D-A89DCA4309F8}"/>
              </a:ext>
            </a:extLst>
          </p:cNvPr>
          <p:cNvSpPr txBox="1">
            <a:spLocks/>
          </p:cNvSpPr>
          <p:nvPr/>
        </p:nvSpPr>
        <p:spPr>
          <a:xfrm>
            <a:off x="205754" y="-244905"/>
            <a:ext cx="10205666" cy="100065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1200"/>
              </a:spcAft>
            </a:pPr>
            <a:br>
              <a:rPr lang="en-GB" sz="4000" b="1" dirty="0">
                <a:solidFill>
                  <a:schemeClr val="tx2"/>
                </a:solidFill>
              </a:rPr>
            </a:br>
            <a:r>
              <a:rPr lang="en-GB" sz="4000" b="1" dirty="0">
                <a:solidFill>
                  <a:schemeClr val="tx2"/>
                </a:solidFill>
                <a:latin typeface="Aptos" panose="020B0004020202020204" pitchFamily="34" charset="0"/>
              </a:rPr>
              <a:t>Lancashire &amp; South Cumbria Integrated Care</a:t>
            </a:r>
          </a:p>
        </p:txBody>
      </p:sp>
      <p:sp>
        <p:nvSpPr>
          <p:cNvPr id="3" name="TextBox 2">
            <a:extLst>
              <a:ext uri="{FF2B5EF4-FFF2-40B4-BE49-F238E27FC236}">
                <a16:creationId xmlns:a16="http://schemas.microsoft.com/office/drawing/2014/main" id="{6E3EE434-7877-5E97-13CB-C1490D08DF24}"/>
              </a:ext>
            </a:extLst>
          </p:cNvPr>
          <p:cNvSpPr txBox="1"/>
          <p:nvPr/>
        </p:nvSpPr>
        <p:spPr>
          <a:xfrm>
            <a:off x="386508" y="1636491"/>
            <a:ext cx="11418983" cy="1938992"/>
          </a:xfrm>
          <a:prstGeom prst="rect">
            <a:avLst/>
          </a:prstGeom>
          <a:noFill/>
        </p:spPr>
        <p:txBody>
          <a:bodyPr wrap="square" rtlCol="0">
            <a:spAutoFit/>
          </a:bodyPr>
          <a:lstStyle/>
          <a:p>
            <a:r>
              <a:rPr lang="en-GB" sz="2400" b="1" dirty="0">
                <a:solidFill>
                  <a:srgbClr val="0070C0"/>
                </a:solidFill>
              </a:rPr>
              <a:t>Through driving these changes LSC 2030 will have…….</a:t>
            </a:r>
          </a:p>
          <a:p>
            <a:endParaRPr lang="en-GB" sz="2400" dirty="0">
              <a:solidFill>
                <a:srgbClr val="0070C0"/>
              </a:solidFill>
            </a:endParaRPr>
          </a:p>
          <a:p>
            <a:pPr marL="342900" indent="-342900">
              <a:buFont typeface="Arial" panose="020B0604020202020204" pitchFamily="34" charset="0"/>
              <a:buChar char="•"/>
            </a:pPr>
            <a:r>
              <a:rPr lang="en-GB" sz="2400" dirty="0">
                <a:solidFill>
                  <a:srgbClr val="0070C0"/>
                </a:solidFill>
              </a:rPr>
              <a:t>Really effective integrated working in patient/citizen facing activities</a:t>
            </a:r>
          </a:p>
          <a:p>
            <a:pPr marL="342900" indent="-342900">
              <a:buFont typeface="Arial" panose="020B0604020202020204" pitchFamily="34" charset="0"/>
              <a:buChar char="•"/>
            </a:pPr>
            <a:r>
              <a:rPr lang="en-GB" sz="2400" dirty="0">
                <a:solidFill>
                  <a:srgbClr val="0070C0"/>
                </a:solidFill>
              </a:rPr>
              <a:t>Crucially aligning the delivery of enablers that support front line teams, i.e. the Shared Care Record</a:t>
            </a:r>
          </a:p>
        </p:txBody>
      </p:sp>
      <p:sp>
        <p:nvSpPr>
          <p:cNvPr id="6" name="Rectangle: Rounded Corners 5">
            <a:extLst>
              <a:ext uri="{FF2B5EF4-FFF2-40B4-BE49-F238E27FC236}">
                <a16:creationId xmlns:a16="http://schemas.microsoft.com/office/drawing/2014/main" id="{748C6FCB-6CD2-1A78-56AD-F72B44002F0D}"/>
              </a:ext>
            </a:extLst>
          </p:cNvPr>
          <p:cNvSpPr/>
          <p:nvPr/>
        </p:nvSpPr>
        <p:spPr>
          <a:xfrm>
            <a:off x="2342365" y="3899770"/>
            <a:ext cx="3557392" cy="8016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A Focus on outcomes not inputs</a:t>
            </a:r>
          </a:p>
        </p:txBody>
      </p:sp>
      <p:sp>
        <p:nvSpPr>
          <p:cNvPr id="8" name="Rectangle: Rounded Corners 7">
            <a:extLst>
              <a:ext uri="{FF2B5EF4-FFF2-40B4-BE49-F238E27FC236}">
                <a16:creationId xmlns:a16="http://schemas.microsoft.com/office/drawing/2014/main" id="{8C9B5334-70C7-B14F-E468-F51E1C28E921}"/>
              </a:ext>
            </a:extLst>
          </p:cNvPr>
          <p:cNvSpPr/>
          <p:nvPr/>
        </p:nvSpPr>
        <p:spPr>
          <a:xfrm>
            <a:off x="2342365" y="4793856"/>
            <a:ext cx="3557392" cy="8016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Integrated estate solutions</a:t>
            </a:r>
          </a:p>
        </p:txBody>
      </p:sp>
      <p:sp>
        <p:nvSpPr>
          <p:cNvPr id="9" name="Rectangle: Rounded Corners 8">
            <a:extLst>
              <a:ext uri="{FF2B5EF4-FFF2-40B4-BE49-F238E27FC236}">
                <a16:creationId xmlns:a16="http://schemas.microsoft.com/office/drawing/2014/main" id="{97CFB0D7-BD4D-1429-C751-7D59C74EE564}"/>
              </a:ext>
            </a:extLst>
          </p:cNvPr>
          <p:cNvSpPr/>
          <p:nvPr/>
        </p:nvSpPr>
        <p:spPr>
          <a:xfrm>
            <a:off x="2342366" y="5695466"/>
            <a:ext cx="3557392" cy="8016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dirty="0"/>
              <a:t>Models of working across organisations, which may be secured contractually, but not necessarily</a:t>
            </a:r>
          </a:p>
        </p:txBody>
      </p:sp>
      <p:sp>
        <p:nvSpPr>
          <p:cNvPr id="10" name="Rectangle: Rounded Corners 9">
            <a:extLst>
              <a:ext uri="{FF2B5EF4-FFF2-40B4-BE49-F238E27FC236}">
                <a16:creationId xmlns:a16="http://schemas.microsoft.com/office/drawing/2014/main" id="{157D307D-2A30-D9C0-909F-C71899E4DD55}"/>
              </a:ext>
            </a:extLst>
          </p:cNvPr>
          <p:cNvSpPr/>
          <p:nvPr/>
        </p:nvSpPr>
        <p:spPr>
          <a:xfrm>
            <a:off x="6292243" y="5695466"/>
            <a:ext cx="3557392" cy="8016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Core offers that we build on to meet needs of communities sometimes left behind</a:t>
            </a:r>
          </a:p>
        </p:txBody>
      </p:sp>
      <p:sp>
        <p:nvSpPr>
          <p:cNvPr id="11" name="Rectangle: Rounded Corners 10">
            <a:extLst>
              <a:ext uri="{FF2B5EF4-FFF2-40B4-BE49-F238E27FC236}">
                <a16:creationId xmlns:a16="http://schemas.microsoft.com/office/drawing/2014/main" id="{596DAE78-300F-960A-69A2-734800CA0C29}"/>
              </a:ext>
            </a:extLst>
          </p:cNvPr>
          <p:cNvSpPr/>
          <p:nvPr/>
        </p:nvSpPr>
        <p:spPr>
          <a:xfrm>
            <a:off x="6292243" y="4793856"/>
            <a:ext cx="3557392" cy="8016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Integrated workforce planning processes</a:t>
            </a:r>
          </a:p>
        </p:txBody>
      </p:sp>
      <p:sp>
        <p:nvSpPr>
          <p:cNvPr id="13" name="Rectangle: Rounded Corners 12">
            <a:extLst>
              <a:ext uri="{FF2B5EF4-FFF2-40B4-BE49-F238E27FC236}">
                <a16:creationId xmlns:a16="http://schemas.microsoft.com/office/drawing/2014/main" id="{BC0ABE1F-9A5A-88D4-A315-702431543F68}"/>
              </a:ext>
            </a:extLst>
          </p:cNvPr>
          <p:cNvSpPr/>
          <p:nvPr/>
        </p:nvSpPr>
        <p:spPr>
          <a:xfrm>
            <a:off x="6292243" y="3899770"/>
            <a:ext cx="3557392" cy="8016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Data, technology and digital enablers (shared care record)</a:t>
            </a:r>
          </a:p>
        </p:txBody>
      </p:sp>
    </p:spTree>
    <p:extLst>
      <p:ext uri="{BB962C8B-B14F-4D97-AF65-F5344CB8AC3E}">
        <p14:creationId xmlns:p14="http://schemas.microsoft.com/office/powerpoint/2010/main" val="880472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FA5C-BD57-E6CF-88AB-3CA3489511F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806C9DB-3E9E-0209-3113-56FC34AC6980}"/>
              </a:ext>
            </a:extLst>
          </p:cNvPr>
          <p:cNvSpPr>
            <a:spLocks noGrp="1"/>
          </p:cNvSpPr>
          <p:nvPr>
            <p:ph type="sldNum" sz="quarter" idx="12"/>
          </p:nvPr>
        </p:nvSpPr>
        <p:spPr/>
        <p:txBody>
          <a:bodyPr/>
          <a:lstStyle/>
          <a:p>
            <a:fld id="{0E46C6AB-08EF-4955-A1A2-85FDD7E5F3EF}" type="slidenum">
              <a:rPr lang="en-GB" smtClean="0"/>
              <a:t>18</a:t>
            </a:fld>
            <a:endParaRPr lang="en-GB" dirty="0"/>
          </a:p>
        </p:txBody>
      </p:sp>
      <p:sp>
        <p:nvSpPr>
          <p:cNvPr id="12" name="Title 1">
            <a:extLst>
              <a:ext uri="{FF2B5EF4-FFF2-40B4-BE49-F238E27FC236}">
                <a16:creationId xmlns:a16="http://schemas.microsoft.com/office/drawing/2014/main" id="{AF61B5AD-A98C-E46E-159A-F896E6577BF0}"/>
              </a:ext>
            </a:extLst>
          </p:cNvPr>
          <p:cNvSpPr txBox="1">
            <a:spLocks/>
          </p:cNvSpPr>
          <p:nvPr/>
        </p:nvSpPr>
        <p:spPr>
          <a:xfrm>
            <a:off x="0" y="1"/>
            <a:ext cx="10592174" cy="64008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1200"/>
              </a:spcAft>
            </a:pPr>
            <a:r>
              <a:rPr lang="en-GB" sz="2400" b="1" dirty="0">
                <a:solidFill>
                  <a:schemeClr val="tx2"/>
                </a:solidFill>
                <a:latin typeface="Aptos" panose="020B0004020202020204" pitchFamily="34" charset="0"/>
              </a:rPr>
              <a:t>Core services Overview – </a:t>
            </a:r>
            <a:r>
              <a:rPr lang="en-GB" sz="2400" b="1" dirty="0">
                <a:solidFill>
                  <a:srgbClr val="FF0000"/>
                </a:solidFill>
                <a:latin typeface="Aptos" panose="020B0004020202020204" pitchFamily="34" charset="0"/>
              </a:rPr>
              <a:t>FOR DEVEMOPMENT</a:t>
            </a:r>
            <a:endParaRPr lang="en-GB" sz="1600" b="1" dirty="0">
              <a:solidFill>
                <a:srgbClr val="FF0000"/>
              </a:solidFill>
              <a:latin typeface="Aptos" panose="020B0004020202020204" pitchFamily="34" charset="0"/>
            </a:endParaRPr>
          </a:p>
        </p:txBody>
      </p:sp>
      <p:sp>
        <p:nvSpPr>
          <p:cNvPr id="2" name="Rectangle 1">
            <a:extLst>
              <a:ext uri="{FF2B5EF4-FFF2-40B4-BE49-F238E27FC236}">
                <a16:creationId xmlns:a16="http://schemas.microsoft.com/office/drawing/2014/main" id="{30CD0EEE-EB38-91D1-F84F-208AC774242E}"/>
              </a:ext>
            </a:extLst>
          </p:cNvPr>
          <p:cNvSpPr/>
          <p:nvPr/>
        </p:nvSpPr>
        <p:spPr>
          <a:xfrm>
            <a:off x="128015" y="456564"/>
            <a:ext cx="11932920" cy="3343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dirty="0"/>
              <a:t>System Level Lancashire &amp; South Cumbria </a:t>
            </a:r>
          </a:p>
        </p:txBody>
      </p:sp>
      <p:sp>
        <p:nvSpPr>
          <p:cNvPr id="4" name="Rectangle 3">
            <a:extLst>
              <a:ext uri="{FF2B5EF4-FFF2-40B4-BE49-F238E27FC236}">
                <a16:creationId xmlns:a16="http://schemas.microsoft.com/office/drawing/2014/main" id="{6E6463C3-D99F-D4C9-EFDE-3F0ED8A82146}"/>
              </a:ext>
            </a:extLst>
          </p:cNvPr>
          <p:cNvSpPr/>
          <p:nvPr/>
        </p:nvSpPr>
        <p:spPr>
          <a:xfrm>
            <a:off x="128016" y="891540"/>
            <a:ext cx="5705856" cy="64008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GB" sz="1600" b="0" i="0" u="none" strike="noStrike" baseline="0" dirty="0">
                <a:solidFill>
                  <a:srgbClr val="0070C0"/>
                </a:solidFill>
              </a:rPr>
              <a:t>System level acute care services, e.g. major trauma,</a:t>
            </a:r>
          </a:p>
          <a:p>
            <a:pPr algn="l"/>
            <a:r>
              <a:rPr lang="en-GB" sz="1600" b="0" i="0" u="none" strike="noStrike" baseline="0" dirty="0">
                <a:solidFill>
                  <a:srgbClr val="0070C0"/>
                </a:solidFill>
              </a:rPr>
              <a:t>Orthopaedic Elective Centre, vascular, cancer.</a:t>
            </a:r>
          </a:p>
        </p:txBody>
      </p:sp>
      <p:sp>
        <p:nvSpPr>
          <p:cNvPr id="3" name="Rectangle 2">
            <a:extLst>
              <a:ext uri="{FF2B5EF4-FFF2-40B4-BE49-F238E27FC236}">
                <a16:creationId xmlns:a16="http://schemas.microsoft.com/office/drawing/2014/main" id="{A34A2A70-AFFF-85A0-3634-8A750A06059F}"/>
              </a:ext>
            </a:extLst>
          </p:cNvPr>
          <p:cNvSpPr/>
          <p:nvPr/>
        </p:nvSpPr>
        <p:spPr>
          <a:xfrm>
            <a:off x="121538" y="1618486"/>
            <a:ext cx="11932920" cy="3291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dirty="0"/>
              <a:t>Borough Level Services </a:t>
            </a:r>
          </a:p>
        </p:txBody>
      </p:sp>
      <p:sp>
        <p:nvSpPr>
          <p:cNvPr id="14" name="Rectangle 13">
            <a:extLst>
              <a:ext uri="{FF2B5EF4-FFF2-40B4-BE49-F238E27FC236}">
                <a16:creationId xmlns:a16="http://schemas.microsoft.com/office/drawing/2014/main" id="{0B30DCFD-AFFF-1124-1171-807688048C26}"/>
              </a:ext>
            </a:extLst>
          </p:cNvPr>
          <p:cNvSpPr/>
          <p:nvPr/>
        </p:nvSpPr>
        <p:spPr>
          <a:xfrm>
            <a:off x="134492" y="3496211"/>
            <a:ext cx="11932920" cy="37426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dirty="0"/>
              <a:t>INT Level Services </a:t>
            </a:r>
          </a:p>
        </p:txBody>
      </p:sp>
      <p:sp>
        <p:nvSpPr>
          <p:cNvPr id="15" name="Rectangle 14">
            <a:extLst>
              <a:ext uri="{FF2B5EF4-FFF2-40B4-BE49-F238E27FC236}">
                <a16:creationId xmlns:a16="http://schemas.microsoft.com/office/drawing/2014/main" id="{54578462-C100-7B49-419A-D7706AC2504C}"/>
              </a:ext>
            </a:extLst>
          </p:cNvPr>
          <p:cNvSpPr/>
          <p:nvPr/>
        </p:nvSpPr>
        <p:spPr>
          <a:xfrm>
            <a:off x="134492" y="4017497"/>
            <a:ext cx="11926443" cy="249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dirty="0">
                <a:solidFill>
                  <a:srgbClr val="0070C0"/>
                </a:solidFill>
              </a:rPr>
              <a:t>District Nursing</a:t>
            </a:r>
          </a:p>
          <a:p>
            <a:r>
              <a:rPr lang="en-GB" sz="1600" dirty="0">
                <a:solidFill>
                  <a:srgbClr val="0070C0"/>
                </a:solidFill>
              </a:rPr>
              <a:t>Community Rehabilitation</a:t>
            </a:r>
          </a:p>
          <a:p>
            <a:r>
              <a:rPr lang="en-GB" sz="1600" dirty="0">
                <a:solidFill>
                  <a:srgbClr val="0070C0"/>
                </a:solidFill>
              </a:rPr>
              <a:t>Adult Social Care</a:t>
            </a:r>
          </a:p>
          <a:p>
            <a:r>
              <a:rPr lang="en-GB" sz="1600" dirty="0">
                <a:solidFill>
                  <a:srgbClr val="0070C0"/>
                </a:solidFill>
              </a:rPr>
              <a:t>Community Mental Health</a:t>
            </a:r>
          </a:p>
          <a:p>
            <a:r>
              <a:rPr lang="en-GB" sz="1600" dirty="0">
                <a:solidFill>
                  <a:srgbClr val="0070C0"/>
                </a:solidFill>
              </a:rPr>
              <a:t>Primary Care GP, Pharmacy, Dentistry, Optometry</a:t>
            </a:r>
          </a:p>
          <a:p>
            <a:r>
              <a:rPr lang="en-GB" sz="1600" dirty="0">
                <a:solidFill>
                  <a:srgbClr val="0070C0"/>
                </a:solidFill>
              </a:rPr>
              <a:t>Same Day Urgent Care Services </a:t>
            </a:r>
          </a:p>
          <a:p>
            <a:r>
              <a:rPr lang="en-GB" sz="1600" dirty="0">
                <a:solidFill>
                  <a:srgbClr val="0070C0"/>
                </a:solidFill>
              </a:rPr>
              <a:t>Social Prescribing</a:t>
            </a:r>
          </a:p>
          <a:p>
            <a:r>
              <a:rPr lang="en-GB" sz="1600" dirty="0">
                <a:solidFill>
                  <a:srgbClr val="0070C0"/>
                </a:solidFill>
              </a:rPr>
              <a:t>Care Navigation</a:t>
            </a:r>
          </a:p>
          <a:p>
            <a:r>
              <a:rPr lang="en-GB" sz="1600" dirty="0">
                <a:solidFill>
                  <a:srgbClr val="0070C0"/>
                </a:solidFill>
              </a:rPr>
              <a:t>Health Promotion </a:t>
            </a:r>
          </a:p>
          <a:p>
            <a:r>
              <a:rPr lang="en-GB" sz="1600" dirty="0">
                <a:solidFill>
                  <a:srgbClr val="0070C0"/>
                </a:solidFill>
              </a:rPr>
              <a:t>Antenatal and post-natal care</a:t>
            </a:r>
          </a:p>
        </p:txBody>
      </p:sp>
      <p:sp>
        <p:nvSpPr>
          <p:cNvPr id="17" name="Rectangle 16">
            <a:extLst>
              <a:ext uri="{FF2B5EF4-FFF2-40B4-BE49-F238E27FC236}">
                <a16:creationId xmlns:a16="http://schemas.microsoft.com/office/drawing/2014/main" id="{7C083DB8-B219-0303-80F0-6C7EB6DE2095}"/>
              </a:ext>
            </a:extLst>
          </p:cNvPr>
          <p:cNvSpPr/>
          <p:nvPr/>
        </p:nvSpPr>
        <p:spPr>
          <a:xfrm>
            <a:off x="121538" y="2092088"/>
            <a:ext cx="5712333" cy="127362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dirty="0">
                <a:solidFill>
                  <a:srgbClr val="0070C0"/>
                </a:solidFill>
              </a:rPr>
              <a:t>Home First &amp; Integrated Discharge</a:t>
            </a:r>
          </a:p>
          <a:p>
            <a:r>
              <a:rPr lang="en-GB" sz="1600" dirty="0">
                <a:solidFill>
                  <a:srgbClr val="0070C0"/>
                </a:solidFill>
              </a:rPr>
              <a:t>Community Diagnostics Centres </a:t>
            </a:r>
          </a:p>
          <a:p>
            <a:r>
              <a:rPr lang="en-GB" sz="1600" dirty="0">
                <a:solidFill>
                  <a:srgbClr val="0070C0"/>
                </a:solidFill>
              </a:rPr>
              <a:t>Respiratory Hubs</a:t>
            </a:r>
          </a:p>
          <a:p>
            <a:r>
              <a:rPr lang="en-GB" sz="1600" dirty="0">
                <a:solidFill>
                  <a:srgbClr val="0070C0"/>
                </a:solidFill>
              </a:rPr>
              <a:t>Women's Health Hubs *</a:t>
            </a:r>
          </a:p>
          <a:p>
            <a:r>
              <a:rPr lang="en-GB" sz="1600" dirty="0">
                <a:solidFill>
                  <a:srgbClr val="0070C0"/>
                </a:solidFill>
              </a:rPr>
              <a:t>Primary Care Enhanced Access/Services (Care home Ward rounds)</a:t>
            </a:r>
          </a:p>
        </p:txBody>
      </p:sp>
      <p:sp>
        <p:nvSpPr>
          <p:cNvPr id="19" name="Rectangle 18">
            <a:extLst>
              <a:ext uri="{FF2B5EF4-FFF2-40B4-BE49-F238E27FC236}">
                <a16:creationId xmlns:a16="http://schemas.microsoft.com/office/drawing/2014/main" id="{FA00908F-A417-DF38-5F56-BA44AFA3E654}"/>
              </a:ext>
            </a:extLst>
          </p:cNvPr>
          <p:cNvSpPr/>
          <p:nvPr/>
        </p:nvSpPr>
        <p:spPr>
          <a:xfrm>
            <a:off x="5971032" y="2092087"/>
            <a:ext cx="6083426" cy="125324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1600" dirty="0">
              <a:solidFill>
                <a:srgbClr val="0070C0"/>
              </a:solidFill>
            </a:endParaRPr>
          </a:p>
          <a:p>
            <a:r>
              <a:rPr lang="en-GB" sz="1600" dirty="0">
                <a:solidFill>
                  <a:srgbClr val="0070C0"/>
                </a:solidFill>
              </a:rPr>
              <a:t>Community Based Services </a:t>
            </a:r>
          </a:p>
          <a:p>
            <a:r>
              <a:rPr lang="en-GB" sz="1600" dirty="0">
                <a:solidFill>
                  <a:srgbClr val="0070C0"/>
                </a:solidFill>
              </a:rPr>
              <a:t>2 Hour Urgent Response</a:t>
            </a:r>
          </a:p>
          <a:p>
            <a:r>
              <a:rPr lang="en-GB" sz="1600" dirty="0">
                <a:solidFill>
                  <a:srgbClr val="0070C0"/>
                </a:solidFill>
              </a:rPr>
              <a:t>IHSS</a:t>
            </a:r>
          </a:p>
          <a:p>
            <a:r>
              <a:rPr lang="en-GB" sz="1600" dirty="0">
                <a:solidFill>
                  <a:srgbClr val="0070C0"/>
                </a:solidFill>
              </a:rPr>
              <a:t>Hospice Care</a:t>
            </a:r>
          </a:p>
          <a:p>
            <a:r>
              <a:rPr lang="en-GB" sz="1600" dirty="0">
                <a:solidFill>
                  <a:srgbClr val="0070C0"/>
                </a:solidFill>
              </a:rPr>
              <a:t>Hospital at Home Services &amp; Virtual Wards</a:t>
            </a:r>
          </a:p>
          <a:p>
            <a:endParaRPr lang="en-GB" sz="1600" dirty="0">
              <a:solidFill>
                <a:srgbClr val="0070C0"/>
              </a:solidFill>
            </a:endParaRPr>
          </a:p>
        </p:txBody>
      </p:sp>
      <p:sp>
        <p:nvSpPr>
          <p:cNvPr id="20" name="Rectangle 19">
            <a:extLst>
              <a:ext uri="{FF2B5EF4-FFF2-40B4-BE49-F238E27FC236}">
                <a16:creationId xmlns:a16="http://schemas.microsoft.com/office/drawing/2014/main" id="{1FA50988-4F40-667D-8B8A-F41951224E25}"/>
              </a:ext>
            </a:extLst>
          </p:cNvPr>
          <p:cNvSpPr/>
          <p:nvPr/>
        </p:nvSpPr>
        <p:spPr>
          <a:xfrm>
            <a:off x="5971032" y="913156"/>
            <a:ext cx="6083426" cy="64008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GB" sz="1600" b="0" i="0" u="none" strike="noStrike" baseline="0" dirty="0">
                <a:solidFill>
                  <a:srgbClr val="0070C0"/>
                </a:solidFill>
              </a:rPr>
              <a:t>Post COVID services SPA, acute mental health</a:t>
            </a:r>
          </a:p>
          <a:p>
            <a:pPr algn="l"/>
            <a:r>
              <a:rPr lang="en-GB" sz="1600" b="0" i="0" u="none" strike="noStrike" baseline="0" dirty="0">
                <a:solidFill>
                  <a:srgbClr val="0070C0"/>
                </a:solidFill>
              </a:rPr>
              <a:t>Mental health initial response service</a:t>
            </a:r>
            <a:endParaRPr lang="en-GB" sz="1400" dirty="0">
              <a:solidFill>
                <a:srgbClr val="0070C0"/>
              </a:solidFill>
            </a:endParaRPr>
          </a:p>
        </p:txBody>
      </p:sp>
    </p:spTree>
    <p:extLst>
      <p:ext uri="{BB962C8B-B14F-4D97-AF65-F5344CB8AC3E}">
        <p14:creationId xmlns:p14="http://schemas.microsoft.com/office/powerpoint/2010/main" val="109138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C88C5D0-9A78-FF97-BC30-D7087AE6805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0A2A5C0-CBE3-02A8-BD15-22BE4196105B}"/>
              </a:ext>
            </a:extLst>
          </p:cNvPr>
          <p:cNvSpPr>
            <a:spLocks noGrp="1"/>
          </p:cNvSpPr>
          <p:nvPr>
            <p:ph type="sldNum" sz="quarter" idx="12"/>
          </p:nvPr>
        </p:nvSpPr>
        <p:spPr/>
        <p:txBody>
          <a:bodyPr/>
          <a:lstStyle/>
          <a:p>
            <a:fld id="{0E46C6AB-08EF-4955-A1A2-85FDD7E5F3EF}" type="slidenum">
              <a:rPr lang="en-GB" smtClean="0"/>
              <a:t>19</a:t>
            </a:fld>
            <a:endParaRPr lang="en-GB" dirty="0"/>
          </a:p>
        </p:txBody>
      </p:sp>
      <p:sp>
        <p:nvSpPr>
          <p:cNvPr id="12" name="Title 1">
            <a:extLst>
              <a:ext uri="{FF2B5EF4-FFF2-40B4-BE49-F238E27FC236}">
                <a16:creationId xmlns:a16="http://schemas.microsoft.com/office/drawing/2014/main" id="{AC6F4F8E-EA32-145A-F881-6951D62E0A90}"/>
              </a:ext>
            </a:extLst>
          </p:cNvPr>
          <p:cNvSpPr txBox="1">
            <a:spLocks/>
          </p:cNvSpPr>
          <p:nvPr/>
        </p:nvSpPr>
        <p:spPr>
          <a:xfrm>
            <a:off x="0" y="1"/>
            <a:ext cx="10592174" cy="64008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1200"/>
              </a:spcAft>
            </a:pPr>
            <a:r>
              <a:rPr lang="en-GB" sz="2400" b="1" dirty="0">
                <a:solidFill>
                  <a:schemeClr val="tx2"/>
                </a:solidFill>
                <a:latin typeface="Aptos" panose="020B0004020202020204" pitchFamily="34" charset="0"/>
              </a:rPr>
              <a:t>Core services Overview Heat Map – </a:t>
            </a:r>
            <a:r>
              <a:rPr lang="en-GB" sz="2400" b="1" dirty="0">
                <a:solidFill>
                  <a:srgbClr val="FF0000"/>
                </a:solidFill>
                <a:latin typeface="Aptos" panose="020B0004020202020204" pitchFamily="34" charset="0"/>
              </a:rPr>
              <a:t>FOR DEVEMOPMENT</a:t>
            </a:r>
            <a:endParaRPr lang="en-GB" sz="1600" b="1" dirty="0">
              <a:solidFill>
                <a:srgbClr val="FF0000"/>
              </a:solidFill>
              <a:latin typeface="Aptos" panose="020B0004020202020204" pitchFamily="34" charset="0"/>
            </a:endParaRPr>
          </a:p>
        </p:txBody>
      </p:sp>
      <p:graphicFrame>
        <p:nvGraphicFramePr>
          <p:cNvPr id="7" name="Table 6">
            <a:extLst>
              <a:ext uri="{FF2B5EF4-FFF2-40B4-BE49-F238E27FC236}">
                <a16:creationId xmlns:a16="http://schemas.microsoft.com/office/drawing/2014/main" id="{17A5D615-1899-2D0B-9315-567C7ED03163}"/>
              </a:ext>
            </a:extLst>
          </p:cNvPr>
          <p:cNvGraphicFramePr>
            <a:graphicFrameLocks noGrp="1"/>
          </p:cNvGraphicFramePr>
          <p:nvPr>
            <p:extLst>
              <p:ext uri="{D42A27DB-BD31-4B8C-83A1-F6EECF244321}">
                <p14:modId xmlns:p14="http://schemas.microsoft.com/office/powerpoint/2010/main" val="845164507"/>
              </p:ext>
            </p:extLst>
          </p:nvPr>
        </p:nvGraphicFramePr>
        <p:xfrm>
          <a:off x="474268" y="859536"/>
          <a:ext cx="11243464" cy="4261104"/>
        </p:xfrm>
        <a:graphic>
          <a:graphicData uri="http://schemas.openxmlformats.org/drawingml/2006/table">
            <a:tbl>
              <a:tblPr firstRow="1" bandRow="1">
                <a:tableStyleId>{93296810-A885-4BE3-A3E7-6D5BEEA58F35}</a:tableStyleId>
              </a:tblPr>
              <a:tblGrid>
                <a:gridCol w="1991360">
                  <a:extLst>
                    <a:ext uri="{9D8B030D-6E8A-4147-A177-3AD203B41FA5}">
                      <a16:colId xmlns:a16="http://schemas.microsoft.com/office/drawing/2014/main" val="1850392013"/>
                    </a:ext>
                  </a:extLst>
                </a:gridCol>
                <a:gridCol w="1156513">
                  <a:extLst>
                    <a:ext uri="{9D8B030D-6E8A-4147-A177-3AD203B41FA5}">
                      <a16:colId xmlns:a16="http://schemas.microsoft.com/office/drawing/2014/main" val="2333835403"/>
                    </a:ext>
                  </a:extLst>
                </a:gridCol>
                <a:gridCol w="1156513">
                  <a:extLst>
                    <a:ext uri="{9D8B030D-6E8A-4147-A177-3AD203B41FA5}">
                      <a16:colId xmlns:a16="http://schemas.microsoft.com/office/drawing/2014/main" val="2186194703"/>
                    </a:ext>
                  </a:extLst>
                </a:gridCol>
                <a:gridCol w="1156513">
                  <a:extLst>
                    <a:ext uri="{9D8B030D-6E8A-4147-A177-3AD203B41FA5}">
                      <a16:colId xmlns:a16="http://schemas.microsoft.com/office/drawing/2014/main" val="2293037235"/>
                    </a:ext>
                  </a:extLst>
                </a:gridCol>
                <a:gridCol w="1156513">
                  <a:extLst>
                    <a:ext uri="{9D8B030D-6E8A-4147-A177-3AD203B41FA5}">
                      <a16:colId xmlns:a16="http://schemas.microsoft.com/office/drawing/2014/main" val="2581868995"/>
                    </a:ext>
                  </a:extLst>
                </a:gridCol>
                <a:gridCol w="1156513">
                  <a:extLst>
                    <a:ext uri="{9D8B030D-6E8A-4147-A177-3AD203B41FA5}">
                      <a16:colId xmlns:a16="http://schemas.microsoft.com/office/drawing/2014/main" val="613198966"/>
                    </a:ext>
                  </a:extLst>
                </a:gridCol>
                <a:gridCol w="1156513">
                  <a:extLst>
                    <a:ext uri="{9D8B030D-6E8A-4147-A177-3AD203B41FA5}">
                      <a16:colId xmlns:a16="http://schemas.microsoft.com/office/drawing/2014/main" val="729217117"/>
                    </a:ext>
                  </a:extLst>
                </a:gridCol>
                <a:gridCol w="1156513">
                  <a:extLst>
                    <a:ext uri="{9D8B030D-6E8A-4147-A177-3AD203B41FA5}">
                      <a16:colId xmlns:a16="http://schemas.microsoft.com/office/drawing/2014/main" val="4085981254"/>
                    </a:ext>
                  </a:extLst>
                </a:gridCol>
                <a:gridCol w="1156513">
                  <a:extLst>
                    <a:ext uri="{9D8B030D-6E8A-4147-A177-3AD203B41FA5}">
                      <a16:colId xmlns:a16="http://schemas.microsoft.com/office/drawing/2014/main" val="1165014796"/>
                    </a:ext>
                  </a:extLst>
                </a:gridCol>
              </a:tblGrid>
              <a:tr h="443943">
                <a:tc>
                  <a:txBody>
                    <a:bodyPr/>
                    <a:lstStyle/>
                    <a:p>
                      <a:r>
                        <a:rPr lang="en-GB" sz="1600" dirty="0"/>
                        <a:t>PLACE</a:t>
                      </a:r>
                    </a:p>
                  </a:txBody>
                  <a:tcPr/>
                </a:tc>
                <a:tc>
                  <a:txBody>
                    <a:bodyPr/>
                    <a:lstStyle/>
                    <a:p>
                      <a:r>
                        <a:rPr lang="en-GB" sz="1600" b="0" dirty="0"/>
                        <a:t>2 Hour Urgent Response</a:t>
                      </a:r>
                    </a:p>
                  </a:txBody>
                  <a:tcPr/>
                </a:tc>
                <a:tc>
                  <a:txBody>
                    <a:bodyPr/>
                    <a:lstStyle/>
                    <a:p>
                      <a:r>
                        <a:rPr lang="en-GB" sz="1600" b="0" dirty="0"/>
                        <a:t>ICAT</a:t>
                      </a:r>
                    </a:p>
                  </a:txBody>
                  <a:tcPr/>
                </a:tc>
                <a:tc>
                  <a:txBody>
                    <a:bodyPr/>
                    <a:lstStyle/>
                    <a:p>
                      <a:r>
                        <a:rPr lang="en-GB" sz="1600" b="0" dirty="0"/>
                        <a:t>Virtual Ward/Hospital at Home</a:t>
                      </a:r>
                    </a:p>
                  </a:txBody>
                  <a:tcPr/>
                </a:tc>
                <a:tc>
                  <a:txBody>
                    <a:bodyPr/>
                    <a:lstStyle/>
                    <a:p>
                      <a:r>
                        <a:rPr lang="en-GB" sz="1600" b="0" dirty="0"/>
                        <a:t>Care Home Ward Rounds </a:t>
                      </a:r>
                    </a:p>
                  </a:txBody>
                  <a:tcPr/>
                </a:tc>
                <a:tc>
                  <a:txBody>
                    <a:bodyPr/>
                    <a:lstStyle/>
                    <a:p>
                      <a:endParaRPr lang="en-GB" sz="1600" b="0"/>
                    </a:p>
                  </a:txBody>
                  <a:tcPr/>
                </a:tc>
                <a:tc>
                  <a:txBody>
                    <a:bodyPr/>
                    <a:lstStyle/>
                    <a:p>
                      <a:endParaRPr lang="en-GB" sz="1600" b="0"/>
                    </a:p>
                  </a:txBody>
                  <a:tcPr/>
                </a:tc>
                <a:tc>
                  <a:txBody>
                    <a:bodyPr/>
                    <a:lstStyle/>
                    <a:p>
                      <a:endParaRPr lang="en-GB" sz="1600" b="0"/>
                    </a:p>
                  </a:txBody>
                  <a:tcPr/>
                </a:tc>
                <a:tc>
                  <a:txBody>
                    <a:bodyPr/>
                    <a:lstStyle/>
                    <a:p>
                      <a:endParaRPr lang="en-GB" sz="1600" b="0" dirty="0"/>
                    </a:p>
                  </a:txBody>
                  <a:tcPr/>
                </a:tc>
                <a:extLst>
                  <a:ext uri="{0D108BD9-81ED-4DB2-BD59-A6C34878D82A}">
                    <a16:rowId xmlns:a16="http://schemas.microsoft.com/office/drawing/2014/main" val="2381774402"/>
                  </a:ext>
                </a:extLst>
              </a:tr>
              <a:tr h="766258">
                <a:tc>
                  <a:txBody>
                    <a:bodyPr/>
                    <a:lstStyle/>
                    <a:p>
                      <a:r>
                        <a:rPr lang="en-GB" dirty="0"/>
                        <a:t>Blackburn with Darwen</a:t>
                      </a:r>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2157969466"/>
                  </a:ext>
                </a:extLst>
              </a:tr>
              <a:tr h="791270">
                <a:tc>
                  <a:txBody>
                    <a:bodyPr/>
                    <a:lstStyle/>
                    <a:p>
                      <a:r>
                        <a:rPr lang="en-GB" dirty="0"/>
                        <a:t>Lancashire</a:t>
                      </a:r>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3977723016"/>
                  </a:ext>
                </a:extLst>
              </a:tr>
              <a:tr h="795528">
                <a:tc>
                  <a:txBody>
                    <a:bodyPr/>
                    <a:lstStyle/>
                    <a:p>
                      <a:r>
                        <a:rPr lang="en-GB" dirty="0"/>
                        <a:t>South Cumbria </a:t>
                      </a:r>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460570604"/>
                  </a:ext>
                </a:extLst>
              </a:tr>
              <a:tr h="841248">
                <a:tc>
                  <a:txBody>
                    <a:bodyPr/>
                    <a:lstStyle/>
                    <a:p>
                      <a:r>
                        <a:rPr lang="en-GB" dirty="0"/>
                        <a:t>Blackpool</a:t>
                      </a:r>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656658260"/>
                  </a:ext>
                </a:extLst>
              </a:tr>
            </a:tbl>
          </a:graphicData>
        </a:graphic>
      </p:graphicFrame>
    </p:spTree>
    <p:extLst>
      <p:ext uri="{BB962C8B-B14F-4D97-AF65-F5344CB8AC3E}">
        <p14:creationId xmlns:p14="http://schemas.microsoft.com/office/powerpoint/2010/main" val="4277030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34E13-400D-FAEE-B8EA-9F1693AB82D5}"/>
              </a:ext>
            </a:extLst>
          </p:cNvPr>
          <p:cNvSpPr>
            <a:spLocks noGrp="1"/>
          </p:cNvSpPr>
          <p:nvPr>
            <p:ph type="title"/>
          </p:nvPr>
        </p:nvSpPr>
        <p:spPr>
          <a:xfrm>
            <a:off x="262198" y="136525"/>
            <a:ext cx="9720002" cy="1258688"/>
          </a:xfrm>
        </p:spPr>
        <p:txBody>
          <a:bodyPr vert="horz" lIns="91440" tIns="45720" rIns="91440" bIns="45720" rtlCol="0" anchor="t">
            <a:normAutofit/>
          </a:bodyPr>
          <a:lstStyle/>
          <a:p>
            <a:pPr>
              <a:spcBef>
                <a:spcPts val="1200"/>
              </a:spcBef>
              <a:spcAft>
                <a:spcPts val="1200"/>
              </a:spcAft>
            </a:pPr>
            <a:r>
              <a:rPr lang="en-GB" sz="3600" b="1" dirty="0">
                <a:solidFill>
                  <a:schemeClr val="tx2"/>
                </a:solidFill>
                <a:latin typeface="Aptos" panose="020B0004020202020204" pitchFamily="34" charset="0"/>
              </a:rPr>
              <a:t>Operational Metrics </a:t>
            </a:r>
          </a:p>
        </p:txBody>
      </p:sp>
      <p:sp>
        <p:nvSpPr>
          <p:cNvPr id="4" name="Slide Number Placeholder 3">
            <a:extLst>
              <a:ext uri="{FF2B5EF4-FFF2-40B4-BE49-F238E27FC236}">
                <a16:creationId xmlns:a16="http://schemas.microsoft.com/office/drawing/2014/main" id="{AFB8AA15-9108-8D74-74BA-214B27419D42}"/>
              </a:ext>
            </a:extLst>
          </p:cNvPr>
          <p:cNvSpPr>
            <a:spLocks noGrp="1"/>
          </p:cNvSpPr>
          <p:nvPr>
            <p:ph type="sldNum" sz="quarter" idx="12"/>
          </p:nvPr>
        </p:nvSpPr>
        <p:spPr/>
        <p:txBody>
          <a:bodyPr/>
          <a:lstStyle/>
          <a:p>
            <a:fld id="{B54C6409-9E5C-D543-B6EB-C65C09269F6E}" type="slidenum">
              <a:rPr lang="en-US" smtClean="0"/>
              <a:pPr/>
              <a:t>20</a:t>
            </a:fld>
            <a:endParaRPr lang="en-US"/>
          </a:p>
        </p:txBody>
      </p:sp>
      <p:sp>
        <p:nvSpPr>
          <p:cNvPr id="5" name="TextBox 4">
            <a:extLst>
              <a:ext uri="{FF2B5EF4-FFF2-40B4-BE49-F238E27FC236}">
                <a16:creationId xmlns:a16="http://schemas.microsoft.com/office/drawing/2014/main" id="{40C6C0F7-E783-B881-A7B8-66D5509CE221}"/>
              </a:ext>
            </a:extLst>
          </p:cNvPr>
          <p:cNvSpPr txBox="1"/>
          <p:nvPr/>
        </p:nvSpPr>
        <p:spPr>
          <a:xfrm>
            <a:off x="262198" y="713432"/>
            <a:ext cx="11664771" cy="4278094"/>
          </a:xfrm>
          <a:prstGeom prst="rect">
            <a:avLst/>
          </a:prstGeom>
          <a:noFill/>
        </p:spPr>
        <p:txBody>
          <a:bodyPr wrap="square" rtlCol="0">
            <a:spAutoFit/>
          </a:bodyPr>
          <a:lstStyle/>
          <a:p>
            <a:pPr marL="342900" indent="-342900">
              <a:buAutoNum type="arabicPeriod"/>
            </a:pPr>
            <a:r>
              <a:rPr lang="en-GB" sz="1600" dirty="0">
                <a:solidFill>
                  <a:srgbClr val="0070C0"/>
                </a:solidFill>
              </a:rPr>
              <a:t>Focus of the group is to determine suggestions for outcome measures which will determine the success of the TCC programme – balancing assurance with the impact of transformation. </a:t>
            </a:r>
          </a:p>
          <a:p>
            <a:pPr marL="342900" indent="-342900">
              <a:buAutoNum type="arabicPeriod"/>
            </a:pPr>
            <a:endParaRPr lang="en-GB" sz="1600" dirty="0">
              <a:solidFill>
                <a:srgbClr val="0070C0"/>
              </a:solidFill>
            </a:endParaRPr>
          </a:p>
          <a:p>
            <a:pPr marL="342900" indent="-342900">
              <a:buAutoNum type="arabicPeriod"/>
            </a:pPr>
            <a:r>
              <a:rPr lang="en-GB" sz="1600" dirty="0">
                <a:solidFill>
                  <a:srgbClr val="0070C0"/>
                </a:solidFill>
              </a:rPr>
              <a:t>Initial work will be needed to shape a balanced approach to identifying appropriate measures and propose these to the TCC board for sign-off before establishing a way forward for mobilising any data/intelligence work required to mobilise these measures into an appropriate framework for reporting. </a:t>
            </a:r>
          </a:p>
          <a:p>
            <a:pPr marL="342900" indent="-342900">
              <a:buAutoNum type="arabicPeriod"/>
            </a:pPr>
            <a:endParaRPr lang="en-GB" sz="1600" dirty="0">
              <a:solidFill>
                <a:srgbClr val="0070C0"/>
              </a:solidFill>
            </a:endParaRPr>
          </a:p>
          <a:p>
            <a:pPr marL="342900" indent="-342900">
              <a:buAutoNum type="arabicPeriod"/>
            </a:pPr>
            <a:r>
              <a:rPr lang="en-GB" sz="1600" dirty="0">
                <a:solidFill>
                  <a:srgbClr val="0070C0"/>
                </a:solidFill>
              </a:rPr>
              <a:t>A key consideration is to minimise the risk of duplication and establish whether there is opportunity to cross-utilise indicators or outcomes measures within existing or developing ICB programmes.</a:t>
            </a:r>
          </a:p>
          <a:p>
            <a:pPr marL="342900" indent="-342900">
              <a:buAutoNum type="arabicPeriod"/>
            </a:pPr>
            <a:endParaRPr lang="en-GB" sz="1600" dirty="0">
              <a:solidFill>
                <a:srgbClr val="0070C0"/>
              </a:solidFill>
            </a:endParaRPr>
          </a:p>
          <a:p>
            <a:pPr marL="342900" indent="-342900">
              <a:buAutoNum type="arabicPeriod"/>
            </a:pPr>
            <a:r>
              <a:rPr lang="en-GB" sz="1600" dirty="0">
                <a:solidFill>
                  <a:srgbClr val="0070C0"/>
                </a:solidFill>
              </a:rPr>
              <a:t>After initial reflections, BI &amp; Performance colleagues have suggested that the group consider a ‘3 pillar’ approach to shaping and grouping any outcome metrics, as detailed below. </a:t>
            </a:r>
          </a:p>
          <a:p>
            <a:pPr marL="342900" indent="-342900">
              <a:buAutoNum type="arabicPeriod"/>
            </a:pPr>
            <a:endParaRPr lang="en-GB" sz="1600" dirty="0"/>
          </a:p>
          <a:p>
            <a:pPr marL="342900" indent="-342900">
              <a:buAutoNum type="arabicPeriod"/>
            </a:pPr>
            <a:endParaRPr lang="en-GB" sz="1600" dirty="0"/>
          </a:p>
          <a:p>
            <a:pPr marL="342900" indent="-342900">
              <a:buAutoNum type="arabicPeriod"/>
            </a:pPr>
            <a:endParaRPr lang="en-GB" sz="1600" dirty="0"/>
          </a:p>
          <a:p>
            <a:pPr marL="342900" indent="-342900">
              <a:buAutoNum type="arabicPeriod"/>
            </a:pPr>
            <a:endParaRPr lang="en-GB" sz="1600" dirty="0"/>
          </a:p>
          <a:p>
            <a:pPr marL="342900" indent="-342900">
              <a:buAutoNum type="arabicPeriod"/>
            </a:pPr>
            <a:endParaRPr lang="en-GB" sz="1600" dirty="0"/>
          </a:p>
        </p:txBody>
      </p:sp>
      <p:pic>
        <p:nvPicPr>
          <p:cNvPr id="6" name="Picture 5">
            <a:extLst>
              <a:ext uri="{FF2B5EF4-FFF2-40B4-BE49-F238E27FC236}">
                <a16:creationId xmlns:a16="http://schemas.microsoft.com/office/drawing/2014/main" id="{C0DC0FD9-F41B-BB45-56C4-CED3F4F2B4E6}"/>
              </a:ext>
            </a:extLst>
          </p:cNvPr>
          <p:cNvPicPr>
            <a:picLocks noChangeAspect="1"/>
          </p:cNvPicPr>
          <p:nvPr/>
        </p:nvPicPr>
        <p:blipFill>
          <a:blip r:embed="rId2"/>
          <a:stretch>
            <a:fillRect/>
          </a:stretch>
        </p:blipFill>
        <p:spPr>
          <a:xfrm>
            <a:off x="4399876" y="4594086"/>
            <a:ext cx="2847665" cy="1674082"/>
          </a:xfrm>
          <a:prstGeom prst="rect">
            <a:avLst/>
          </a:prstGeom>
        </p:spPr>
      </p:pic>
      <p:sp>
        <p:nvSpPr>
          <p:cNvPr id="8" name="TextBox 7">
            <a:extLst>
              <a:ext uri="{FF2B5EF4-FFF2-40B4-BE49-F238E27FC236}">
                <a16:creationId xmlns:a16="http://schemas.microsoft.com/office/drawing/2014/main" id="{B9F80798-7799-F0EF-E10E-FA070F83C724}"/>
              </a:ext>
            </a:extLst>
          </p:cNvPr>
          <p:cNvSpPr txBox="1"/>
          <p:nvPr/>
        </p:nvSpPr>
        <p:spPr>
          <a:xfrm>
            <a:off x="1181447" y="3744427"/>
            <a:ext cx="3460320" cy="430887"/>
          </a:xfrm>
          <a:prstGeom prst="rect">
            <a:avLst/>
          </a:prstGeom>
          <a:noFill/>
        </p:spPr>
        <p:txBody>
          <a:bodyPr wrap="square">
            <a:spAutoFit/>
          </a:bodyPr>
          <a:lstStyle/>
          <a:p>
            <a:pPr marL="228600" indent="-228600">
              <a:buAutoNum type="arabicPeriod"/>
            </a:pPr>
            <a:r>
              <a:rPr lang="en-US" sz="1100" i="1" dirty="0">
                <a:solidFill>
                  <a:schemeClr val="accent2"/>
                </a:solidFill>
              </a:rPr>
              <a:t>Data Quality in</a:t>
            </a:r>
          </a:p>
          <a:p>
            <a:r>
              <a:rPr lang="en-US" sz="1100" i="1" dirty="0">
                <a:solidFill>
                  <a:schemeClr val="accent2"/>
                </a:solidFill>
              </a:rPr>
              <a:t>Key Datasets</a:t>
            </a:r>
            <a:endParaRPr lang="en-GB" sz="1100" dirty="0">
              <a:solidFill>
                <a:schemeClr val="accent2"/>
              </a:solidFill>
            </a:endParaRPr>
          </a:p>
        </p:txBody>
      </p:sp>
      <p:sp>
        <p:nvSpPr>
          <p:cNvPr id="9" name="TextBox 8">
            <a:extLst>
              <a:ext uri="{FF2B5EF4-FFF2-40B4-BE49-F238E27FC236}">
                <a16:creationId xmlns:a16="http://schemas.microsoft.com/office/drawing/2014/main" id="{EBB9E2DB-A9A7-6B1B-08ED-4F504ED750CD}"/>
              </a:ext>
            </a:extLst>
          </p:cNvPr>
          <p:cNvSpPr txBox="1"/>
          <p:nvPr/>
        </p:nvSpPr>
        <p:spPr>
          <a:xfrm>
            <a:off x="4177368" y="3732842"/>
            <a:ext cx="3292680" cy="938719"/>
          </a:xfrm>
          <a:prstGeom prst="rect">
            <a:avLst/>
          </a:prstGeom>
          <a:noFill/>
        </p:spPr>
        <p:txBody>
          <a:bodyPr wrap="square">
            <a:spAutoFit/>
          </a:bodyPr>
          <a:lstStyle/>
          <a:p>
            <a:r>
              <a:rPr lang="en-US" sz="1100" i="1" dirty="0">
                <a:solidFill>
                  <a:schemeClr val="accent2"/>
                </a:solidFill>
              </a:rPr>
              <a:t>2. Pull on outcome measures </a:t>
            </a:r>
          </a:p>
          <a:p>
            <a:r>
              <a:rPr lang="en-US" sz="1100" i="1" dirty="0">
                <a:solidFill>
                  <a:schemeClr val="accent2"/>
                </a:solidFill>
              </a:rPr>
              <a:t>that are </a:t>
            </a:r>
            <a:r>
              <a:rPr lang="en-US" sz="1100" i="1" dirty="0" err="1">
                <a:solidFill>
                  <a:schemeClr val="accent2"/>
                </a:solidFill>
              </a:rPr>
              <a:t>utilised</a:t>
            </a:r>
            <a:r>
              <a:rPr lang="en-US" sz="1100" i="1" dirty="0">
                <a:solidFill>
                  <a:schemeClr val="accent2"/>
                </a:solidFill>
              </a:rPr>
              <a:t>/emerging from within</a:t>
            </a:r>
          </a:p>
          <a:p>
            <a:r>
              <a:rPr lang="en-US" sz="1100" i="1" dirty="0">
                <a:solidFill>
                  <a:schemeClr val="accent2"/>
                </a:solidFill>
              </a:rPr>
              <a:t>Anchor streams of work + TCC Technology Enabled Steering Group initiatives </a:t>
            </a:r>
          </a:p>
          <a:p>
            <a:endParaRPr lang="en-GB" sz="1100" dirty="0">
              <a:solidFill>
                <a:schemeClr val="accent2"/>
              </a:solidFill>
            </a:endParaRPr>
          </a:p>
        </p:txBody>
      </p:sp>
      <p:sp>
        <p:nvSpPr>
          <p:cNvPr id="10" name="TextBox 9">
            <a:extLst>
              <a:ext uri="{FF2B5EF4-FFF2-40B4-BE49-F238E27FC236}">
                <a16:creationId xmlns:a16="http://schemas.microsoft.com/office/drawing/2014/main" id="{5E9F0BE7-3457-DD1E-507F-833EA9A3A22F}"/>
              </a:ext>
            </a:extLst>
          </p:cNvPr>
          <p:cNvSpPr txBox="1"/>
          <p:nvPr/>
        </p:nvSpPr>
        <p:spPr>
          <a:xfrm>
            <a:off x="1094123" y="4337803"/>
            <a:ext cx="2251320" cy="2123658"/>
          </a:xfrm>
          <a:prstGeom prst="rect">
            <a:avLst/>
          </a:prstGeom>
          <a:noFill/>
        </p:spPr>
        <p:txBody>
          <a:bodyPr wrap="square">
            <a:spAutoFit/>
          </a:bodyPr>
          <a:lstStyle/>
          <a:p>
            <a:r>
              <a:rPr lang="en-US" sz="1100" dirty="0">
                <a:solidFill>
                  <a:schemeClr val="accent2"/>
                </a:solidFill>
              </a:rPr>
              <a:t>Key Indicators within emergent Community Reporting Strategy that are must-do’s for ensuring granular/linked intelligence across Out of Hospital care. </a:t>
            </a:r>
          </a:p>
          <a:p>
            <a:endParaRPr lang="en-US" sz="1100" dirty="0">
              <a:solidFill>
                <a:schemeClr val="accent2"/>
              </a:solidFill>
            </a:endParaRPr>
          </a:p>
          <a:p>
            <a:r>
              <a:rPr lang="en-US" sz="1100" b="1" dirty="0">
                <a:solidFill>
                  <a:schemeClr val="accent2"/>
                </a:solidFill>
              </a:rPr>
              <a:t>CSDS </a:t>
            </a:r>
            <a:r>
              <a:rPr lang="en-US" sz="900" dirty="0">
                <a:solidFill>
                  <a:schemeClr val="accent2"/>
                </a:solidFill>
              </a:rPr>
              <a:t>(Community Services Dataset)</a:t>
            </a:r>
            <a:endParaRPr lang="en-US" sz="1050" b="1" dirty="0">
              <a:solidFill>
                <a:schemeClr val="accent2"/>
              </a:solidFill>
            </a:endParaRPr>
          </a:p>
          <a:p>
            <a:r>
              <a:rPr lang="en-US" sz="1100" dirty="0">
                <a:solidFill>
                  <a:schemeClr val="accent2"/>
                </a:solidFill>
              </a:rPr>
              <a:t>MHSDS</a:t>
            </a:r>
          </a:p>
          <a:p>
            <a:r>
              <a:rPr lang="en-US" sz="1100" dirty="0">
                <a:solidFill>
                  <a:schemeClr val="accent2"/>
                </a:solidFill>
              </a:rPr>
              <a:t>MSDS</a:t>
            </a:r>
          </a:p>
          <a:p>
            <a:r>
              <a:rPr lang="en-US" sz="1100" dirty="0">
                <a:solidFill>
                  <a:schemeClr val="accent2"/>
                </a:solidFill>
              </a:rPr>
              <a:t>Etc.</a:t>
            </a:r>
          </a:p>
          <a:p>
            <a:endParaRPr lang="en-US" sz="1100" dirty="0">
              <a:solidFill>
                <a:schemeClr val="accent2"/>
              </a:solidFill>
            </a:endParaRPr>
          </a:p>
          <a:p>
            <a:endParaRPr lang="en-GB" sz="1100" dirty="0">
              <a:solidFill>
                <a:schemeClr val="accent2"/>
              </a:solidFill>
            </a:endParaRPr>
          </a:p>
        </p:txBody>
      </p:sp>
      <p:sp>
        <p:nvSpPr>
          <p:cNvPr id="11" name="TextBox 10">
            <a:extLst>
              <a:ext uri="{FF2B5EF4-FFF2-40B4-BE49-F238E27FC236}">
                <a16:creationId xmlns:a16="http://schemas.microsoft.com/office/drawing/2014/main" id="{682FC35E-8206-3C47-62EE-08FDE27F7EEB}"/>
              </a:ext>
            </a:extLst>
          </p:cNvPr>
          <p:cNvSpPr txBox="1"/>
          <p:nvPr/>
        </p:nvSpPr>
        <p:spPr>
          <a:xfrm>
            <a:off x="8181634" y="3655367"/>
            <a:ext cx="2828919" cy="769441"/>
          </a:xfrm>
          <a:prstGeom prst="rect">
            <a:avLst/>
          </a:prstGeom>
          <a:noFill/>
        </p:spPr>
        <p:txBody>
          <a:bodyPr wrap="square">
            <a:spAutoFit/>
          </a:bodyPr>
          <a:lstStyle/>
          <a:p>
            <a:r>
              <a:rPr lang="en-US" sz="1100" i="1" dirty="0">
                <a:solidFill>
                  <a:schemeClr val="accent2"/>
                </a:solidFill>
              </a:rPr>
              <a:t>3. Consider and scope potential  measures to monitor medium-longer term significant shifts of care focus</a:t>
            </a:r>
          </a:p>
          <a:p>
            <a:endParaRPr lang="en-GB" sz="1100" dirty="0">
              <a:solidFill>
                <a:schemeClr val="accent2"/>
              </a:solidFill>
            </a:endParaRPr>
          </a:p>
        </p:txBody>
      </p:sp>
      <p:pic>
        <p:nvPicPr>
          <p:cNvPr id="13" name="Picture 12">
            <a:extLst>
              <a:ext uri="{FF2B5EF4-FFF2-40B4-BE49-F238E27FC236}">
                <a16:creationId xmlns:a16="http://schemas.microsoft.com/office/drawing/2014/main" id="{C1387F01-4FFF-EB20-C76D-9C95EC5F272A}"/>
              </a:ext>
            </a:extLst>
          </p:cNvPr>
          <p:cNvPicPr>
            <a:picLocks noChangeAspect="1"/>
          </p:cNvPicPr>
          <p:nvPr/>
        </p:nvPicPr>
        <p:blipFill>
          <a:blip r:embed="rId3"/>
          <a:stretch>
            <a:fillRect/>
          </a:stretch>
        </p:blipFill>
        <p:spPr>
          <a:xfrm>
            <a:off x="8441371" y="4239862"/>
            <a:ext cx="2739303" cy="2093267"/>
          </a:xfrm>
          <a:prstGeom prst="rect">
            <a:avLst/>
          </a:prstGeom>
        </p:spPr>
      </p:pic>
    </p:spTree>
    <p:extLst>
      <p:ext uri="{BB962C8B-B14F-4D97-AF65-F5344CB8AC3E}">
        <p14:creationId xmlns:p14="http://schemas.microsoft.com/office/powerpoint/2010/main" val="22581511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8223</TotalTime>
  <Words>2986</Words>
  <Application>Microsoft Office PowerPoint</Application>
  <PresentationFormat>Widescreen</PresentationFormat>
  <Paragraphs>399</Paragraphs>
  <Slides>20</Slides>
  <Notes>16</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vt:lpstr>
      <vt:lpstr>Arial</vt:lpstr>
      <vt:lpstr>Calibri</vt:lpstr>
      <vt:lpstr>Calibri Light</vt:lpstr>
      <vt:lpstr>Office Theme</vt:lpstr>
      <vt:lpstr> Lancashire and South Cumbria Transforming Community Care Milestone Planning  </vt:lpstr>
      <vt:lpstr>TCC Vision</vt:lpstr>
      <vt:lpstr>PowerPoint Presentation</vt:lpstr>
      <vt:lpstr>PowerPoint Presentation</vt:lpstr>
      <vt:lpstr>PowerPoint Presentation</vt:lpstr>
      <vt:lpstr>PowerPoint Presentation</vt:lpstr>
      <vt:lpstr>PowerPoint Presentation</vt:lpstr>
      <vt:lpstr>PowerPoint Presentation</vt:lpstr>
      <vt:lpstr> Lancashire and South Cumbria Integrated Neighbourhoods Milestone Planning Sarah McCrossan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Operational Metrics </vt:lpstr>
    </vt:vector>
  </TitlesOfParts>
  <Company>Blackpool Teaching Hospitals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Lancashire and South Cumbria Transforming Community Care Portfolio</dc:title>
  <dc:creator>BANBURY, Brooke (NHS LANCASHIRE AND SOUTH CUMBRIA INTEGRATED CARE BOARD)</dc:creator>
  <cp:lastModifiedBy>MCCROSSAN, Sarah (NHS LANCASHIRE AND SOUTH CUMBRIA INTEGRATED CARE BOARD)</cp:lastModifiedBy>
  <cp:revision>39</cp:revision>
  <dcterms:created xsi:type="dcterms:W3CDTF">2025-01-02T11:12:26Z</dcterms:created>
  <dcterms:modified xsi:type="dcterms:W3CDTF">2025-01-29T13:22:24Z</dcterms:modified>
</cp:coreProperties>
</file>