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sldIdLst>
    <p:sldId id="600" r:id="rId5"/>
    <p:sldId id="610" r:id="rId6"/>
    <p:sldId id="612" r:id="rId7"/>
    <p:sldId id="611" r:id="rId8"/>
    <p:sldId id="257" r:id="rId9"/>
    <p:sldId id="601" r:id="rId10"/>
    <p:sldId id="613" r:id="rId11"/>
    <p:sldId id="602" r:id="rId12"/>
    <p:sldId id="603" r:id="rId13"/>
    <p:sldId id="614" r:id="rId14"/>
    <p:sldId id="604" r:id="rId15"/>
    <p:sldId id="605" r:id="rId16"/>
    <p:sldId id="606" r:id="rId17"/>
    <p:sldId id="607" r:id="rId18"/>
    <p:sldId id="617" r:id="rId19"/>
    <p:sldId id="608" r:id="rId20"/>
    <p:sldId id="616" r:id="rId21"/>
    <p:sldId id="615" r:id="rId22"/>
    <p:sldId id="609" r:id="rId23"/>
    <p:sldId id="599" r:id="rId24"/>
  </p:sldIdLst>
  <p:sldSz cx="12192000" cy="6858000"/>
  <p:notesSz cx="6742113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2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C16A73-31C0-4419-955C-C6DE0DA88006}" v="6" dt="2025-10-01T08:13:38.4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38" y="60"/>
      </p:cViewPr>
      <p:guideLst>
        <p:guide orient="horz" pos="2137"/>
        <p:guide pos="38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OLDSMITH, Hannah (NHS LANCASHIRE AND SOUTH CUMBRIA ICB - 02M)" userId="71aaacb1-ff19-4eb7-a5b5-cf0293abacd9" providerId="ADAL" clId="{B3C16A73-31C0-4419-955C-C6DE0DA88006}"/>
    <pc:docChg chg="undo custSel addSld modSld sldOrd">
      <pc:chgData name="GOLDSMITH, Hannah (NHS LANCASHIRE AND SOUTH CUMBRIA ICB - 02M)" userId="71aaacb1-ff19-4eb7-a5b5-cf0293abacd9" providerId="ADAL" clId="{B3C16A73-31C0-4419-955C-C6DE0DA88006}" dt="2025-10-01T08:14:00.454" v="688" actId="1076"/>
      <pc:docMkLst>
        <pc:docMk/>
      </pc:docMkLst>
      <pc:sldChg chg="addSp modSp mod">
        <pc:chgData name="GOLDSMITH, Hannah (NHS LANCASHIRE AND SOUTH CUMBRIA ICB - 02M)" userId="71aaacb1-ff19-4eb7-a5b5-cf0293abacd9" providerId="ADAL" clId="{B3C16A73-31C0-4419-955C-C6DE0DA88006}" dt="2025-10-01T08:14:00.454" v="688" actId="1076"/>
        <pc:sldMkLst>
          <pc:docMk/>
          <pc:sldMk cId="1856783740" sldId="599"/>
        </pc:sldMkLst>
        <pc:spChg chg="add mod">
          <ac:chgData name="GOLDSMITH, Hannah (NHS LANCASHIRE AND SOUTH CUMBRIA ICB - 02M)" userId="71aaacb1-ff19-4eb7-a5b5-cf0293abacd9" providerId="ADAL" clId="{B3C16A73-31C0-4419-955C-C6DE0DA88006}" dt="2025-10-01T08:13:58.158" v="687" actId="1076"/>
          <ac:spMkLst>
            <pc:docMk/>
            <pc:sldMk cId="1856783740" sldId="599"/>
            <ac:spMk id="4" creationId="{6C9333CF-41B8-5FF9-00B8-E5C8B79CA20F}"/>
          </ac:spMkLst>
        </pc:spChg>
        <pc:spChg chg="add mod">
          <ac:chgData name="GOLDSMITH, Hannah (NHS LANCASHIRE AND SOUTH CUMBRIA ICB - 02M)" userId="71aaacb1-ff19-4eb7-a5b5-cf0293abacd9" providerId="ADAL" clId="{B3C16A73-31C0-4419-955C-C6DE0DA88006}" dt="2025-10-01T08:14:00.454" v="688" actId="1076"/>
          <ac:spMkLst>
            <pc:docMk/>
            <pc:sldMk cId="1856783740" sldId="599"/>
            <ac:spMk id="5" creationId="{1A7EB41D-B969-52FE-D448-B63816790911}"/>
          </ac:spMkLst>
        </pc:spChg>
        <pc:picChg chg="mod">
          <ac:chgData name="GOLDSMITH, Hannah (NHS LANCASHIRE AND SOUTH CUMBRIA ICB - 02M)" userId="71aaacb1-ff19-4eb7-a5b5-cf0293abacd9" providerId="ADAL" clId="{B3C16A73-31C0-4419-955C-C6DE0DA88006}" dt="2025-10-01T08:13:54.947" v="686" actId="1076"/>
          <ac:picMkLst>
            <pc:docMk/>
            <pc:sldMk cId="1856783740" sldId="599"/>
            <ac:picMk id="6" creationId="{C24C8744-F785-40B1-B90F-1E474031990E}"/>
          </ac:picMkLst>
        </pc:picChg>
      </pc:sldChg>
      <pc:sldChg chg="modSp mod">
        <pc:chgData name="GOLDSMITH, Hannah (NHS LANCASHIRE AND SOUTH CUMBRIA ICB - 02M)" userId="71aaacb1-ff19-4eb7-a5b5-cf0293abacd9" providerId="ADAL" clId="{B3C16A73-31C0-4419-955C-C6DE0DA88006}" dt="2025-09-22T12:02:00.657" v="482" actId="20577"/>
        <pc:sldMkLst>
          <pc:docMk/>
          <pc:sldMk cId="2879475898" sldId="600"/>
        </pc:sldMkLst>
        <pc:spChg chg="mod">
          <ac:chgData name="GOLDSMITH, Hannah (NHS LANCASHIRE AND SOUTH CUMBRIA ICB - 02M)" userId="71aaacb1-ff19-4eb7-a5b5-cf0293abacd9" providerId="ADAL" clId="{B3C16A73-31C0-4419-955C-C6DE0DA88006}" dt="2025-09-22T12:02:00.657" v="482" actId="20577"/>
          <ac:spMkLst>
            <pc:docMk/>
            <pc:sldMk cId="2879475898" sldId="600"/>
            <ac:spMk id="2" creationId="{37AAE8EF-A4F7-410E-B20E-684EF53A94F9}"/>
          </ac:spMkLst>
        </pc:spChg>
      </pc:sldChg>
      <pc:sldChg chg="modSp mod">
        <pc:chgData name="GOLDSMITH, Hannah (NHS LANCASHIRE AND SOUTH CUMBRIA ICB - 02M)" userId="71aaacb1-ff19-4eb7-a5b5-cf0293abacd9" providerId="ADAL" clId="{B3C16A73-31C0-4419-955C-C6DE0DA88006}" dt="2025-09-23T09:11:32.309" v="521" actId="20577"/>
        <pc:sldMkLst>
          <pc:docMk/>
          <pc:sldMk cId="985112332" sldId="601"/>
        </pc:sldMkLst>
        <pc:spChg chg="mod">
          <ac:chgData name="GOLDSMITH, Hannah (NHS LANCASHIRE AND SOUTH CUMBRIA ICB - 02M)" userId="71aaacb1-ff19-4eb7-a5b5-cf0293abacd9" providerId="ADAL" clId="{B3C16A73-31C0-4419-955C-C6DE0DA88006}" dt="2025-09-23T09:11:31.431" v="520" actId="20577"/>
          <ac:spMkLst>
            <pc:docMk/>
            <pc:sldMk cId="985112332" sldId="601"/>
            <ac:spMk id="7" creationId="{67EF84A0-B206-A83B-DB9F-DE687E415D16}"/>
          </ac:spMkLst>
        </pc:spChg>
        <pc:spChg chg="mod">
          <ac:chgData name="GOLDSMITH, Hannah (NHS LANCASHIRE AND SOUTH CUMBRIA ICB - 02M)" userId="71aaacb1-ff19-4eb7-a5b5-cf0293abacd9" providerId="ADAL" clId="{B3C16A73-31C0-4419-955C-C6DE0DA88006}" dt="2025-09-23T09:11:32.309" v="521" actId="20577"/>
          <ac:spMkLst>
            <pc:docMk/>
            <pc:sldMk cId="985112332" sldId="601"/>
            <ac:spMk id="8" creationId="{EDAA4192-B7CE-E682-FF2D-DF3EC6ED5C5D}"/>
          </ac:spMkLst>
        </pc:spChg>
      </pc:sldChg>
      <pc:sldChg chg="modSp mod">
        <pc:chgData name="GOLDSMITH, Hannah (NHS LANCASHIRE AND SOUTH CUMBRIA ICB - 02M)" userId="71aaacb1-ff19-4eb7-a5b5-cf0293abacd9" providerId="ADAL" clId="{B3C16A73-31C0-4419-955C-C6DE0DA88006}" dt="2025-09-22T11:48:39.626" v="265" actId="1076"/>
        <pc:sldMkLst>
          <pc:docMk/>
          <pc:sldMk cId="4147491029" sldId="603"/>
        </pc:sldMkLst>
        <pc:spChg chg="mod">
          <ac:chgData name="GOLDSMITH, Hannah (NHS LANCASHIRE AND SOUTH CUMBRIA ICB - 02M)" userId="71aaacb1-ff19-4eb7-a5b5-cf0293abacd9" providerId="ADAL" clId="{B3C16A73-31C0-4419-955C-C6DE0DA88006}" dt="2025-09-22T11:48:32.581" v="262" actId="20577"/>
          <ac:spMkLst>
            <pc:docMk/>
            <pc:sldMk cId="4147491029" sldId="603"/>
            <ac:spMk id="5" creationId="{44315722-9A58-EBA8-4329-AAEDA5C006F9}"/>
          </ac:spMkLst>
        </pc:spChg>
        <pc:picChg chg="mod">
          <ac:chgData name="GOLDSMITH, Hannah (NHS LANCASHIRE AND SOUTH CUMBRIA ICB - 02M)" userId="71aaacb1-ff19-4eb7-a5b5-cf0293abacd9" providerId="ADAL" clId="{B3C16A73-31C0-4419-955C-C6DE0DA88006}" dt="2025-09-22T11:48:30.319" v="258" actId="1076"/>
          <ac:picMkLst>
            <pc:docMk/>
            <pc:sldMk cId="4147491029" sldId="603"/>
            <ac:picMk id="9" creationId="{F97073E7-59D0-932F-4CBF-028E82B7CACA}"/>
          </ac:picMkLst>
        </pc:picChg>
        <pc:picChg chg="mod">
          <ac:chgData name="GOLDSMITH, Hannah (NHS LANCASHIRE AND SOUTH CUMBRIA ICB - 02M)" userId="71aaacb1-ff19-4eb7-a5b5-cf0293abacd9" providerId="ADAL" clId="{B3C16A73-31C0-4419-955C-C6DE0DA88006}" dt="2025-09-22T11:48:39.626" v="265" actId="1076"/>
          <ac:picMkLst>
            <pc:docMk/>
            <pc:sldMk cId="4147491029" sldId="603"/>
            <ac:picMk id="14" creationId="{2F091C92-58A5-9EB5-D080-612346D9A20F}"/>
          </ac:picMkLst>
        </pc:picChg>
        <pc:picChg chg="mod">
          <ac:chgData name="GOLDSMITH, Hannah (NHS LANCASHIRE AND SOUTH CUMBRIA ICB - 02M)" userId="71aaacb1-ff19-4eb7-a5b5-cf0293abacd9" providerId="ADAL" clId="{B3C16A73-31C0-4419-955C-C6DE0DA88006}" dt="2025-09-22T11:48:37.850" v="264" actId="1076"/>
          <ac:picMkLst>
            <pc:docMk/>
            <pc:sldMk cId="4147491029" sldId="603"/>
            <ac:picMk id="16" creationId="{CD06A41A-E3C9-5DB8-563C-03539D7F3E52}"/>
          </ac:picMkLst>
        </pc:picChg>
      </pc:sldChg>
      <pc:sldChg chg="modSp mod">
        <pc:chgData name="GOLDSMITH, Hannah (NHS LANCASHIRE AND SOUTH CUMBRIA ICB - 02M)" userId="71aaacb1-ff19-4eb7-a5b5-cf0293abacd9" providerId="ADAL" clId="{B3C16A73-31C0-4419-955C-C6DE0DA88006}" dt="2025-09-23T09:31:36.430" v="528" actId="20577"/>
        <pc:sldMkLst>
          <pc:docMk/>
          <pc:sldMk cId="2386387681" sldId="604"/>
        </pc:sldMkLst>
        <pc:spChg chg="mod">
          <ac:chgData name="GOLDSMITH, Hannah (NHS LANCASHIRE AND SOUTH CUMBRIA ICB - 02M)" userId="71aaacb1-ff19-4eb7-a5b5-cf0293abacd9" providerId="ADAL" clId="{B3C16A73-31C0-4419-955C-C6DE0DA88006}" dt="2025-09-23T09:31:36.430" v="528" actId="20577"/>
          <ac:spMkLst>
            <pc:docMk/>
            <pc:sldMk cId="2386387681" sldId="604"/>
            <ac:spMk id="3" creationId="{DD146BA5-FE86-DE42-96E8-598650BF63F2}"/>
          </ac:spMkLst>
        </pc:spChg>
      </pc:sldChg>
      <pc:sldChg chg="addSp delSp modSp mod">
        <pc:chgData name="GOLDSMITH, Hannah (NHS LANCASHIRE AND SOUTH CUMBRIA ICB - 02M)" userId="71aaacb1-ff19-4eb7-a5b5-cf0293abacd9" providerId="ADAL" clId="{B3C16A73-31C0-4419-955C-C6DE0DA88006}" dt="2025-09-23T09:33:29.806" v="530" actId="20577"/>
        <pc:sldMkLst>
          <pc:docMk/>
          <pc:sldMk cId="1277509855" sldId="605"/>
        </pc:sldMkLst>
        <pc:spChg chg="mod">
          <ac:chgData name="GOLDSMITH, Hannah (NHS LANCASHIRE AND SOUTH CUMBRIA ICB - 02M)" userId="71aaacb1-ff19-4eb7-a5b5-cf0293abacd9" providerId="ADAL" clId="{B3C16A73-31C0-4419-955C-C6DE0DA88006}" dt="2025-09-22T11:55:12.427" v="371" actId="1076"/>
          <ac:spMkLst>
            <pc:docMk/>
            <pc:sldMk cId="1277509855" sldId="605"/>
            <ac:spMk id="5" creationId="{1CD0D51A-5258-02ED-AE81-56F1F863EEF7}"/>
          </ac:spMkLst>
        </pc:spChg>
        <pc:spChg chg="mod">
          <ac:chgData name="GOLDSMITH, Hannah (NHS LANCASHIRE AND SOUTH CUMBRIA ICB - 02M)" userId="71aaacb1-ff19-4eb7-a5b5-cf0293abacd9" providerId="ADAL" clId="{B3C16A73-31C0-4419-955C-C6DE0DA88006}" dt="2025-09-23T09:33:29.806" v="530" actId="20577"/>
          <ac:spMkLst>
            <pc:docMk/>
            <pc:sldMk cId="1277509855" sldId="605"/>
            <ac:spMk id="7" creationId="{16F86D5E-7B17-8FBF-3EBB-65092D99A701}"/>
          </ac:spMkLst>
        </pc:spChg>
        <pc:spChg chg="mod">
          <ac:chgData name="GOLDSMITH, Hannah (NHS LANCASHIRE AND SOUTH CUMBRIA ICB - 02M)" userId="71aaacb1-ff19-4eb7-a5b5-cf0293abacd9" providerId="ADAL" clId="{B3C16A73-31C0-4419-955C-C6DE0DA88006}" dt="2025-09-22T11:55:23.268" v="374" actId="14100"/>
          <ac:spMkLst>
            <pc:docMk/>
            <pc:sldMk cId="1277509855" sldId="605"/>
            <ac:spMk id="9" creationId="{D12884E0-5945-6EC2-DDAA-97F423DEA15D}"/>
          </ac:spMkLst>
        </pc:spChg>
        <pc:picChg chg="add mod modCrop">
          <ac:chgData name="GOLDSMITH, Hannah (NHS LANCASHIRE AND SOUTH CUMBRIA ICB - 02M)" userId="71aaacb1-ff19-4eb7-a5b5-cf0293abacd9" providerId="ADAL" clId="{B3C16A73-31C0-4419-955C-C6DE0DA88006}" dt="2025-09-22T11:54:51.755" v="368" actId="1076"/>
          <ac:picMkLst>
            <pc:docMk/>
            <pc:sldMk cId="1277509855" sldId="605"/>
            <ac:picMk id="10" creationId="{70A9E183-7C51-CA25-AD7E-9FFB23863BC3}"/>
          </ac:picMkLst>
        </pc:picChg>
      </pc:sldChg>
      <pc:sldChg chg="modSp mod">
        <pc:chgData name="GOLDSMITH, Hannah (NHS LANCASHIRE AND SOUTH CUMBRIA ICB - 02M)" userId="71aaacb1-ff19-4eb7-a5b5-cf0293abacd9" providerId="ADAL" clId="{B3C16A73-31C0-4419-955C-C6DE0DA88006}" dt="2025-09-22T13:11:17.101" v="492" actId="255"/>
        <pc:sldMkLst>
          <pc:docMk/>
          <pc:sldMk cId="3945511399" sldId="609"/>
        </pc:sldMkLst>
        <pc:spChg chg="mod">
          <ac:chgData name="GOLDSMITH, Hannah (NHS LANCASHIRE AND SOUTH CUMBRIA ICB - 02M)" userId="71aaacb1-ff19-4eb7-a5b5-cf0293abacd9" providerId="ADAL" clId="{B3C16A73-31C0-4419-955C-C6DE0DA88006}" dt="2025-09-22T13:11:17.101" v="492" actId="255"/>
          <ac:spMkLst>
            <pc:docMk/>
            <pc:sldMk cId="3945511399" sldId="609"/>
            <ac:spMk id="5" creationId="{BE04CA30-B847-BB55-3B0E-4EA614F64460}"/>
          </ac:spMkLst>
        </pc:spChg>
      </pc:sldChg>
      <pc:sldChg chg="modSp mod">
        <pc:chgData name="GOLDSMITH, Hannah (NHS LANCASHIRE AND SOUTH CUMBRIA ICB - 02M)" userId="71aaacb1-ff19-4eb7-a5b5-cf0293abacd9" providerId="ADAL" clId="{B3C16A73-31C0-4419-955C-C6DE0DA88006}" dt="2025-09-23T08:56:04.185" v="511" actId="1076"/>
        <pc:sldMkLst>
          <pc:docMk/>
          <pc:sldMk cId="4233595980" sldId="610"/>
        </pc:sldMkLst>
        <pc:spChg chg="mod">
          <ac:chgData name="GOLDSMITH, Hannah (NHS LANCASHIRE AND SOUTH CUMBRIA ICB - 02M)" userId="71aaacb1-ff19-4eb7-a5b5-cf0293abacd9" providerId="ADAL" clId="{B3C16A73-31C0-4419-955C-C6DE0DA88006}" dt="2025-09-23T08:56:04.185" v="511" actId="1076"/>
          <ac:spMkLst>
            <pc:docMk/>
            <pc:sldMk cId="4233595980" sldId="610"/>
            <ac:spMk id="5" creationId="{1B87F6DC-C13A-C769-D794-D1F9453D4DB4}"/>
          </ac:spMkLst>
        </pc:spChg>
      </pc:sldChg>
      <pc:sldChg chg="modSp mod">
        <pc:chgData name="GOLDSMITH, Hannah (NHS LANCASHIRE AND SOUTH CUMBRIA ICB - 02M)" userId="71aaacb1-ff19-4eb7-a5b5-cf0293abacd9" providerId="ADAL" clId="{B3C16A73-31C0-4419-955C-C6DE0DA88006}" dt="2025-09-23T09:04:38.086" v="519" actId="20577"/>
        <pc:sldMkLst>
          <pc:docMk/>
          <pc:sldMk cId="2399610627" sldId="611"/>
        </pc:sldMkLst>
        <pc:spChg chg="mod">
          <ac:chgData name="GOLDSMITH, Hannah (NHS LANCASHIRE AND SOUTH CUMBRIA ICB - 02M)" userId="71aaacb1-ff19-4eb7-a5b5-cf0293abacd9" providerId="ADAL" clId="{B3C16A73-31C0-4419-955C-C6DE0DA88006}" dt="2025-09-23T09:04:38.086" v="519" actId="20577"/>
          <ac:spMkLst>
            <pc:docMk/>
            <pc:sldMk cId="2399610627" sldId="611"/>
            <ac:spMk id="5" creationId="{1940F998-D8FE-A9A8-A802-BF15485F6F86}"/>
          </ac:spMkLst>
        </pc:spChg>
      </pc:sldChg>
      <pc:sldChg chg="addSp delSp modSp new mod">
        <pc:chgData name="GOLDSMITH, Hannah (NHS LANCASHIRE AND SOUTH CUMBRIA ICB - 02M)" userId="71aaacb1-ff19-4eb7-a5b5-cf0293abacd9" providerId="ADAL" clId="{B3C16A73-31C0-4419-955C-C6DE0DA88006}" dt="2025-09-23T09:02:11.284" v="517" actId="20577"/>
        <pc:sldMkLst>
          <pc:docMk/>
          <pc:sldMk cId="3539256540" sldId="612"/>
        </pc:sldMkLst>
        <pc:spChg chg="mod">
          <ac:chgData name="GOLDSMITH, Hannah (NHS LANCASHIRE AND SOUTH CUMBRIA ICB - 02M)" userId="71aaacb1-ff19-4eb7-a5b5-cf0293abacd9" providerId="ADAL" clId="{B3C16A73-31C0-4419-955C-C6DE0DA88006}" dt="2025-09-22T11:41:13.460" v="40" actId="20577"/>
          <ac:spMkLst>
            <pc:docMk/>
            <pc:sldMk cId="3539256540" sldId="612"/>
            <ac:spMk id="2" creationId="{0B88082E-02A5-939F-CFC9-0643BD5C250B}"/>
          </ac:spMkLst>
        </pc:spChg>
        <pc:spChg chg="add mod">
          <ac:chgData name="GOLDSMITH, Hannah (NHS LANCASHIRE AND SOUTH CUMBRIA ICB - 02M)" userId="71aaacb1-ff19-4eb7-a5b5-cf0293abacd9" providerId="ADAL" clId="{B3C16A73-31C0-4419-955C-C6DE0DA88006}" dt="2025-09-22T11:45:22.668" v="247" actId="14100"/>
          <ac:spMkLst>
            <pc:docMk/>
            <pc:sldMk cId="3539256540" sldId="612"/>
            <ac:spMk id="5" creationId="{FFA0F523-2EB3-B45A-DA10-50B2CB5D0C47}"/>
          </ac:spMkLst>
        </pc:spChg>
        <pc:spChg chg="add mod">
          <ac:chgData name="GOLDSMITH, Hannah (NHS LANCASHIRE AND SOUTH CUMBRIA ICB - 02M)" userId="71aaacb1-ff19-4eb7-a5b5-cf0293abacd9" providerId="ADAL" clId="{B3C16A73-31C0-4419-955C-C6DE0DA88006}" dt="2025-09-22T11:42:56.947" v="102" actId="33524"/>
          <ac:spMkLst>
            <pc:docMk/>
            <pc:sldMk cId="3539256540" sldId="612"/>
            <ac:spMk id="8" creationId="{03D6786A-1614-178F-F13C-16615BC51220}"/>
          </ac:spMkLst>
        </pc:spChg>
        <pc:spChg chg="add mod">
          <ac:chgData name="GOLDSMITH, Hannah (NHS LANCASHIRE AND SOUTH CUMBRIA ICB - 02M)" userId="71aaacb1-ff19-4eb7-a5b5-cf0293abacd9" providerId="ADAL" clId="{B3C16A73-31C0-4419-955C-C6DE0DA88006}" dt="2025-09-23T09:02:11.284" v="517" actId="20577"/>
          <ac:spMkLst>
            <pc:docMk/>
            <pc:sldMk cId="3539256540" sldId="612"/>
            <ac:spMk id="10" creationId="{98B2C21D-520D-D979-4B90-15D32507FF2A}"/>
          </ac:spMkLst>
        </pc:spChg>
      </pc:sldChg>
      <pc:sldChg chg="addSp modSp new mod">
        <pc:chgData name="GOLDSMITH, Hannah (NHS LANCASHIRE AND SOUTH CUMBRIA ICB - 02M)" userId="71aaacb1-ff19-4eb7-a5b5-cf0293abacd9" providerId="ADAL" clId="{B3C16A73-31C0-4419-955C-C6DE0DA88006}" dt="2025-09-23T09:13:56.295" v="524" actId="20577"/>
        <pc:sldMkLst>
          <pc:docMk/>
          <pc:sldMk cId="434764452" sldId="613"/>
        </pc:sldMkLst>
        <pc:spChg chg="mod">
          <ac:chgData name="GOLDSMITH, Hannah (NHS LANCASHIRE AND SOUTH CUMBRIA ICB - 02M)" userId="71aaacb1-ff19-4eb7-a5b5-cf0293abacd9" providerId="ADAL" clId="{B3C16A73-31C0-4419-955C-C6DE0DA88006}" dt="2025-09-22T11:49:29.019" v="278" actId="5793"/>
          <ac:spMkLst>
            <pc:docMk/>
            <pc:sldMk cId="434764452" sldId="613"/>
            <ac:spMk id="2" creationId="{03A91455-339C-5888-8D54-00E49E8553BB}"/>
          </ac:spMkLst>
        </pc:spChg>
        <pc:spChg chg="add mod">
          <ac:chgData name="GOLDSMITH, Hannah (NHS LANCASHIRE AND SOUTH CUMBRIA ICB - 02M)" userId="71aaacb1-ff19-4eb7-a5b5-cf0293abacd9" providerId="ADAL" clId="{B3C16A73-31C0-4419-955C-C6DE0DA88006}" dt="2025-09-23T09:13:56.295" v="524" actId="20577"/>
          <ac:spMkLst>
            <pc:docMk/>
            <pc:sldMk cId="434764452" sldId="613"/>
            <ac:spMk id="5" creationId="{CB078559-A16B-EBDD-C349-37A1F1DD7940}"/>
          </ac:spMkLst>
        </pc:spChg>
      </pc:sldChg>
      <pc:sldChg chg="addSp delSp modSp new mod modClrScheme chgLayout">
        <pc:chgData name="GOLDSMITH, Hannah (NHS LANCASHIRE AND SOUTH CUMBRIA ICB - 02M)" userId="71aaacb1-ff19-4eb7-a5b5-cf0293abacd9" providerId="ADAL" clId="{B3C16A73-31C0-4419-955C-C6DE0DA88006}" dt="2025-09-22T11:53:40.195" v="361" actId="1076"/>
        <pc:sldMkLst>
          <pc:docMk/>
          <pc:sldMk cId="3191962455" sldId="614"/>
        </pc:sldMkLst>
        <pc:spChg chg="mod">
          <ac:chgData name="GOLDSMITH, Hannah (NHS LANCASHIRE AND SOUTH CUMBRIA ICB - 02M)" userId="71aaacb1-ff19-4eb7-a5b5-cf0293abacd9" providerId="ADAL" clId="{B3C16A73-31C0-4419-955C-C6DE0DA88006}" dt="2025-09-22T11:53:02.472" v="347" actId="26606"/>
          <ac:spMkLst>
            <pc:docMk/>
            <pc:sldMk cId="3191962455" sldId="614"/>
            <ac:spMk id="2" creationId="{7E3A6324-F5C1-28D0-0810-077A00248BE3}"/>
          </ac:spMkLst>
        </pc:spChg>
        <pc:spChg chg="mod ord">
          <ac:chgData name="GOLDSMITH, Hannah (NHS LANCASHIRE AND SOUTH CUMBRIA ICB - 02M)" userId="71aaacb1-ff19-4eb7-a5b5-cf0293abacd9" providerId="ADAL" clId="{B3C16A73-31C0-4419-955C-C6DE0DA88006}" dt="2025-09-22T11:53:02.472" v="347" actId="26606"/>
          <ac:spMkLst>
            <pc:docMk/>
            <pc:sldMk cId="3191962455" sldId="614"/>
            <ac:spMk id="3" creationId="{355B1EBF-57BC-CA47-D591-F1A3DCD2C955}"/>
          </ac:spMkLst>
        </pc:spChg>
        <pc:spChg chg="add mod">
          <ac:chgData name="GOLDSMITH, Hannah (NHS LANCASHIRE AND SOUTH CUMBRIA ICB - 02M)" userId="71aaacb1-ff19-4eb7-a5b5-cf0293abacd9" providerId="ADAL" clId="{B3C16A73-31C0-4419-955C-C6DE0DA88006}" dt="2025-09-22T11:53:40.195" v="361" actId="1076"/>
          <ac:spMkLst>
            <pc:docMk/>
            <pc:sldMk cId="3191962455" sldId="614"/>
            <ac:spMk id="5" creationId="{ADB2B297-630F-6808-5E21-8BBC3A20B161}"/>
          </ac:spMkLst>
        </pc:spChg>
        <pc:spChg chg="add mod">
          <ac:chgData name="GOLDSMITH, Hannah (NHS LANCASHIRE AND SOUTH CUMBRIA ICB - 02M)" userId="71aaacb1-ff19-4eb7-a5b5-cf0293abacd9" providerId="ADAL" clId="{B3C16A73-31C0-4419-955C-C6DE0DA88006}" dt="2025-09-22T11:53:29.822" v="357" actId="122"/>
          <ac:spMkLst>
            <pc:docMk/>
            <pc:sldMk cId="3191962455" sldId="614"/>
            <ac:spMk id="10" creationId="{73C42EAA-EF13-1C7E-8B97-7EB65A83FF9E}"/>
          </ac:spMkLst>
        </pc:spChg>
        <pc:picChg chg="add mod">
          <ac:chgData name="GOLDSMITH, Hannah (NHS LANCASHIRE AND SOUTH CUMBRIA ICB - 02M)" userId="71aaacb1-ff19-4eb7-a5b5-cf0293abacd9" providerId="ADAL" clId="{B3C16A73-31C0-4419-955C-C6DE0DA88006}" dt="2025-09-22T11:53:31.994" v="358" actId="1076"/>
          <ac:picMkLst>
            <pc:docMk/>
            <pc:sldMk cId="3191962455" sldId="614"/>
            <ac:picMk id="8" creationId="{3EE33A56-DC7F-CE10-943E-7CA6D0BF98E1}"/>
          </ac:picMkLst>
        </pc:picChg>
      </pc:sldChg>
      <pc:sldChg chg="addSp modSp new mod ord">
        <pc:chgData name="GOLDSMITH, Hannah (NHS LANCASHIRE AND SOUTH CUMBRIA ICB - 02M)" userId="71aaacb1-ff19-4eb7-a5b5-cf0293abacd9" providerId="ADAL" clId="{B3C16A73-31C0-4419-955C-C6DE0DA88006}" dt="2025-09-22T11:56:46.006" v="380"/>
        <pc:sldMkLst>
          <pc:docMk/>
          <pc:sldMk cId="518999745" sldId="615"/>
        </pc:sldMkLst>
        <pc:picChg chg="add mod modCrop">
          <ac:chgData name="GOLDSMITH, Hannah (NHS LANCASHIRE AND SOUTH CUMBRIA ICB - 02M)" userId="71aaacb1-ff19-4eb7-a5b5-cf0293abacd9" providerId="ADAL" clId="{B3C16A73-31C0-4419-955C-C6DE0DA88006}" dt="2025-09-22T11:56:38.555" v="378" actId="732"/>
          <ac:picMkLst>
            <pc:docMk/>
            <pc:sldMk cId="518999745" sldId="615"/>
            <ac:picMk id="4" creationId="{DB8905A5-3340-09E2-A2EE-255E28A1C5FD}"/>
          </ac:picMkLst>
        </pc:picChg>
      </pc:sldChg>
      <pc:sldChg chg="addSp modSp new mod">
        <pc:chgData name="GOLDSMITH, Hannah (NHS LANCASHIRE AND SOUTH CUMBRIA ICB - 02M)" userId="71aaacb1-ff19-4eb7-a5b5-cf0293abacd9" providerId="ADAL" clId="{B3C16A73-31C0-4419-955C-C6DE0DA88006}" dt="2025-09-22T12:00:15.665" v="472" actId="20577"/>
        <pc:sldMkLst>
          <pc:docMk/>
          <pc:sldMk cId="619938707" sldId="616"/>
        </pc:sldMkLst>
        <pc:spChg chg="mod">
          <ac:chgData name="GOLDSMITH, Hannah (NHS LANCASHIRE AND SOUTH CUMBRIA ICB - 02M)" userId="71aaacb1-ff19-4eb7-a5b5-cf0293abacd9" providerId="ADAL" clId="{B3C16A73-31C0-4419-955C-C6DE0DA88006}" dt="2025-09-22T12:00:15.665" v="472" actId="20577"/>
          <ac:spMkLst>
            <pc:docMk/>
            <pc:sldMk cId="619938707" sldId="616"/>
            <ac:spMk id="2" creationId="{7940D561-CBE9-4AB8-761D-5042AE97451C}"/>
          </ac:spMkLst>
        </pc:spChg>
        <pc:picChg chg="add mod modCrop">
          <ac:chgData name="GOLDSMITH, Hannah (NHS LANCASHIRE AND SOUTH CUMBRIA ICB - 02M)" userId="71aaacb1-ff19-4eb7-a5b5-cf0293abacd9" providerId="ADAL" clId="{B3C16A73-31C0-4419-955C-C6DE0DA88006}" dt="2025-09-22T12:00:01.673" v="461" actId="14100"/>
          <ac:picMkLst>
            <pc:docMk/>
            <pc:sldMk cId="619938707" sldId="616"/>
            <ac:picMk id="5" creationId="{C700F29E-E1D1-67BB-5978-1A4EA5A8D31E}"/>
          </ac:picMkLst>
        </pc:picChg>
      </pc:sldChg>
      <pc:sldChg chg="addSp modSp new mod">
        <pc:chgData name="GOLDSMITH, Hannah (NHS LANCASHIRE AND SOUTH CUMBRIA ICB - 02M)" userId="71aaacb1-ff19-4eb7-a5b5-cf0293abacd9" providerId="ADAL" clId="{B3C16A73-31C0-4419-955C-C6DE0DA88006}" dt="2025-09-23T09:40:23.898" v="679" actId="1076"/>
        <pc:sldMkLst>
          <pc:docMk/>
          <pc:sldMk cId="2357465984" sldId="617"/>
        </pc:sldMkLst>
        <pc:spChg chg="mod">
          <ac:chgData name="GOLDSMITH, Hannah (NHS LANCASHIRE AND SOUTH CUMBRIA ICB - 02M)" userId="71aaacb1-ff19-4eb7-a5b5-cf0293abacd9" providerId="ADAL" clId="{B3C16A73-31C0-4419-955C-C6DE0DA88006}" dt="2025-09-23T09:40:11.946" v="676" actId="20577"/>
          <ac:spMkLst>
            <pc:docMk/>
            <pc:sldMk cId="2357465984" sldId="617"/>
            <ac:spMk id="2" creationId="{14C96EE1-8E9B-42C1-6F70-2C61BC7F9BE1}"/>
          </ac:spMkLst>
        </pc:spChg>
        <pc:picChg chg="add mod modCrop">
          <ac:chgData name="GOLDSMITH, Hannah (NHS LANCASHIRE AND SOUTH CUMBRIA ICB - 02M)" userId="71aaacb1-ff19-4eb7-a5b5-cf0293abacd9" providerId="ADAL" clId="{B3C16A73-31C0-4419-955C-C6DE0DA88006}" dt="2025-09-23T09:40:23.898" v="679" actId="1076"/>
          <ac:picMkLst>
            <pc:docMk/>
            <pc:sldMk cId="2357465984" sldId="617"/>
            <ac:picMk id="5" creationId="{C5597C98-C721-CE7B-BCD3-201C26F8487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7E4DFC-F634-4D73-9D2F-D5ECF1FF85CD}" type="datetimeFigureOut">
              <a:rPr lang="en-GB" smtClean="0"/>
              <a:t>01/10/2025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22963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212" y="4751220"/>
            <a:ext cx="539369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8971" y="9377318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31FF3D-C57E-48FF-9FA6-36005D5CDC4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9835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B36CB-D94B-48D4-AFA4-EDA188BF3C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1966" y="1690777"/>
            <a:ext cx="10354902" cy="1819186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6D89B1-64CE-4B05-AAE5-074032DE03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1965" y="3602038"/>
            <a:ext cx="10354901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2C7923-AD00-4B40-943F-2DB19FF68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27B31-A628-4475-9BE1-02A1520BA257}" type="datetime1">
              <a:rPr lang="en-GB" smtClean="0"/>
              <a:t>01/10/2025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7A2AF-C284-41F5-855B-FB958ECC8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EA1312-A56F-4107-AF60-2CEC1108F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B77E4-D16E-4E80-BECE-B10ACE50DA1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2997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236A1-C13E-4D71-BF17-82874A16F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0EE4EA-D4C6-4E7D-9B43-5949519CEA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03DDD2-1229-45D9-A48A-D21A7DCB4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B766A-8271-4045-B3EA-45E17C067BC8}" type="datetime1">
              <a:rPr lang="en-GB" smtClean="0"/>
              <a:t>01/10/2025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32D306-A763-4823-B787-EBB23E25D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36E41-53EE-44AD-A9C4-9DE60A1AF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5725" y="6356349"/>
            <a:ext cx="485056" cy="365125"/>
          </a:xfrm>
        </p:spPr>
        <p:txBody>
          <a:bodyPr/>
          <a:lstStyle>
            <a:lvl1pPr algn="ctr">
              <a:defRPr/>
            </a:lvl1pPr>
          </a:lstStyle>
          <a:p>
            <a:fld id="{507B77E4-D16E-4E80-BECE-B10ACE50DA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5946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FA1AB-71E0-4F72-877C-EF4190496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AD2F5F-4EB9-4387-A976-A25B7EDAA8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25A7FD-0F4E-4770-BCDE-EEB18302C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9D354-8EAC-4336-9C03-12B34884C400}" type="datetime1">
              <a:rPr lang="en-GB" smtClean="0"/>
              <a:t>01/10/2025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5AE23-3BD8-4F3F-8504-A57CF0148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F193EB-4E55-4452-8BFA-FC4ADFB30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B77E4-D16E-4E80-BECE-B10ACE50DA1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4143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0426E-C5AA-447E-B245-CE13FAC85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31D3B-A82D-4F42-8161-FDEF5C94C7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6B4280-832B-4E3E-A685-288574ACEA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8A551F-DE46-45D9-8187-7C49DB76B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BCC0B-F367-4E8B-B00D-614398050CCE}" type="datetime1">
              <a:rPr lang="en-GB" smtClean="0"/>
              <a:t>01/10/2025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C0D068-AADB-444B-AF96-AEA7A3E52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B5855F-6522-410D-9533-DE0786C15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B77E4-D16E-4E80-BECE-B10ACE50DA1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4791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D695F-D396-4053-96F1-06C77BA8C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B2C5B3-4A31-4F74-BA8A-817FF1C2DA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ADA3FD-8E7C-45F9-AFFD-6944CBA5C2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90AE02-86C8-4CB8-919E-B419B2EF7C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A45E8A-33D4-4584-B0D3-57C9AF2969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F32C08-7772-4D0F-83FC-B24E8B9A2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74214-55C3-464E-BBF2-DAC244E0F8F9}" type="datetime1">
              <a:rPr lang="en-GB" smtClean="0"/>
              <a:t>01/10/2025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221EB3-2F51-4861-8551-80F87B0C0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658968-8CEF-46CF-A1E3-23EEB9AD4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B77E4-D16E-4E80-BECE-B10ACE50DA1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8170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95434-97F3-4F7C-AFD9-F1CE0A296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CDA661-64F2-44BA-9D48-6E8B3978B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DA792-EAAA-47F2-9A74-C900FB01117F}" type="datetime1">
              <a:rPr lang="en-GB" smtClean="0"/>
              <a:t>01/10/2025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DEAAFA-31AC-488D-BEC9-D608E644C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5AE410-B0C7-4CCF-B861-7AC0D193E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B77E4-D16E-4E80-BECE-B10ACE50DA1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6499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E2342E-9330-4BB7-8B1D-045B88061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2CDD2-7ADD-42CB-B708-BE6DB136EC22}" type="datetime1">
              <a:rPr lang="en-GB" smtClean="0"/>
              <a:t>01/10/2025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965B5D-A0DA-46A2-8211-E32405DC1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1383DD-ED93-493E-AF86-79F88303C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B77E4-D16E-4E80-BECE-B10ACE50DA1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8190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673DE-20D1-4DE3-9909-301E3458F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304F6-BAFB-4712-9511-A472107E63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3B43B6-65D9-4DEE-9C63-6F84E8EC08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232E8C-2485-4D6E-AECB-0C245F144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4D67-73EF-4625-9A17-393191BC9E4A}" type="datetime1">
              <a:rPr lang="en-GB" smtClean="0"/>
              <a:t>01/10/2025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323B59-9DC2-4E2E-A551-295FD78C8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55A9DC-2666-4674-A378-4F964ECB6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B77E4-D16E-4E80-BECE-B10ACE50DA1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4770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B9F1A-672D-4601-821E-4E993AAB2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708FC2-EB7D-47B9-BF7A-F9AB3C9884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53C29C-A160-4F25-9587-0CEA600828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7D60E5-6D85-45B1-BC0A-68BB62925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08F-839C-4528-8E66-C8B416F8CD10}" type="datetime1">
              <a:rPr lang="en-GB" smtClean="0"/>
              <a:t>01/10/2025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8BCEA8-6C61-4C97-BF0B-9E6C516EB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F38056-AD93-45F0-A069-03818ECC1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B77E4-D16E-4E80-BECE-B10ACE50DA1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6211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178C9-A202-4C51-B684-AA032EABD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51712D-40E3-4808-8F41-604367F050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F0282E-62AF-462C-ADF8-EAC9CB9AE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247AF-18E3-4FF4-8E7C-E108C233B447}" type="datetime1">
              <a:rPr lang="en-GB" smtClean="0"/>
              <a:t>01/10/2025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6A18F8-DBB2-4022-9FFD-4187D9DC1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E5ED38-9185-4A18-AC56-4057D95F3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B77E4-D16E-4E80-BECE-B10ACE50DA1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4973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92E3F8-2304-4551-B7FA-8AA677A5C7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176138-96CD-4183-9D23-AF9D8A2FAF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8F10A5-F94F-471A-BEDA-C188388F4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B61A8-67E4-4DEA-B30B-233998EA809D}" type="datetime1">
              <a:rPr lang="en-GB" smtClean="0"/>
              <a:t>01/10/2025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A511EF-642F-4FA3-AAC0-A1EB4C176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E1B102-DC2E-4793-9367-584169C35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B77E4-D16E-4E80-BECE-B10ACE50DA1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3149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1F84AF1-0702-4EF9-813A-2BB361D138CF}"/>
              </a:ext>
            </a:extLst>
          </p:cNvPr>
          <p:cNvSpPr/>
          <p:nvPr userDrawn="1"/>
        </p:nvSpPr>
        <p:spPr>
          <a:xfrm>
            <a:off x="11524891" y="6356349"/>
            <a:ext cx="475890" cy="682806"/>
          </a:xfrm>
          <a:prstGeom prst="roundRect">
            <a:avLst/>
          </a:prstGeom>
          <a:solidFill>
            <a:srgbClr val="007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D1E01E-7A71-4DCC-B6D0-3CB0B9956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35822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60E52C-EF14-4C0E-A81C-450249A6B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2ADC1E-D8D2-4584-B53B-A7A901FFF1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4C0929-79B8-456B-90A3-D74C5E125E35}" type="datetime1">
              <a:rPr lang="en-GB" smtClean="0"/>
              <a:t>01/10/2025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93FF6-EAEF-4B43-A31B-64728A3470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EC5121-16DA-467F-8007-37B0D1B44E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57581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fld id="{507B77E4-D16E-4E80-BECE-B10ACE50DA1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09BCE69-8B30-40F4-94AB-4CC3EEFA68C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1698" y="210500"/>
            <a:ext cx="1576002" cy="103177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9EC2818-4AB5-4BDB-AC2E-6A1E033CFD59}"/>
              </a:ext>
            </a:extLst>
          </p:cNvPr>
          <p:cNvSpPr/>
          <p:nvPr userDrawn="1"/>
        </p:nvSpPr>
        <p:spPr>
          <a:xfrm>
            <a:off x="-63260" y="-74313"/>
            <a:ext cx="444260" cy="71685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8832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rgbClr val="0072BC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antosbancarios.com.br/artigo/mantida-condenacao-do-bradesco-por-cortar-plano-de-saude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thinking-person-person-thinking-2681494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6155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openclipart.org/detail/167549/green-tick---simple" TargetMode="Externa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rcn.org.uk/news-and-events/Blogs/hand-hygiene-starts-with-good-skin-care-040524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plan-aile-ciel-nuages-avion-vol-13782/" TargetMode="External"/><Relationship Id="rId7" Type="http://schemas.openxmlformats.org/officeDocument/2006/relationships/hyperlink" Target="https://freepngimg.com/png/50043-desk-images-download-hq-png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hyperlink" Target="https://openclipart.org/detail/74737/hand-by-mireille" TargetMode="Externa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vgsilh.com/image/296585.html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hyperlink" Target="https://www.rcn.org.uk/Get-Involved/Campaign-with-us/Glove-awareness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pexels.com/photo/persons-wearing-surgical-gloves-4021194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ntt.org/" TargetMode="External"/><Relationship Id="rId3" Type="http://schemas.openxmlformats.org/officeDocument/2006/relationships/hyperlink" Target="https://www.rcn.org.uk/Get-Involved/Campaign-with-us/Glove-awareness" TargetMode="External"/><Relationship Id="rId7" Type="http://schemas.openxmlformats.org/officeDocument/2006/relationships/hyperlink" Target="https://www.england.nhs.uk/national-infection-prevention-and-control-manual-nipcm-for-england/" TargetMode="External"/><Relationship Id="rId2" Type="http://schemas.openxmlformats.org/officeDocument/2006/relationships/hyperlink" Target="https://www.rcn.org.uk/news-and-events/Blogs/hand-hygiene-starts-with-good-skin-care-040524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infectionpreventioncontrol.co.uk/resources/national-standards-of-healthcare-cleanliness-2025-for-general-practice-nsohc/" TargetMode="External"/><Relationship Id="rId5" Type="http://schemas.openxmlformats.org/officeDocument/2006/relationships/hyperlink" Target="https://www.england.nhs.uk/publication/national-standards-of-healthcare-cleanliness/" TargetMode="External"/><Relationship Id="rId10" Type="http://schemas.openxmlformats.org/officeDocument/2006/relationships/hyperlink" Target="https://www.nice.org.uk/Guidance/CG139" TargetMode="External"/><Relationship Id="rId4" Type="http://schemas.openxmlformats.org/officeDocument/2006/relationships/hyperlink" Target="https://www.who.int/publications/m/item/five-moments-for-hand-hygiene" TargetMode="External"/><Relationship Id="rId9" Type="http://schemas.openxmlformats.org/officeDocument/2006/relationships/hyperlink" Target="https://www.infectionpreventioncontrol.co.uk/resources/?filter_keyword=aseptic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LSCICB" TargetMode="External"/><Relationship Id="rId7" Type="http://schemas.openxmlformats.org/officeDocument/2006/relationships/hyperlink" Target="mailto:adele.quinn2@nhs.net" TargetMode="External"/><Relationship Id="rId2" Type="http://schemas.openxmlformats.org/officeDocument/2006/relationships/hyperlink" Target="https://www.lancashireandsouthcumbria.icb.nhs.uk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Hannah.goldsmith5@nhs.net" TargetMode="External"/><Relationship Id="rId5" Type="http://schemas.openxmlformats.org/officeDocument/2006/relationships/image" Target="../media/image21.jpeg"/><Relationship Id="rId4" Type="http://schemas.openxmlformats.org/officeDocument/2006/relationships/hyperlink" Target="https://twitter.com/LSCIC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AE8EF-A4F7-410E-B20E-684EF53A94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2308" y="2890927"/>
            <a:ext cx="10472467" cy="1890623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  <a:spcBef>
                <a:spcPts val="2400"/>
              </a:spcBef>
              <a:spcAft>
                <a:spcPts val="2400"/>
              </a:spcAft>
            </a:pPr>
            <a:r>
              <a:rPr lang="fr-FR" dirty="0"/>
              <a:t>Primary Care – Aseptic Non Touch Technique</a:t>
            </a:r>
            <a:br>
              <a:rPr lang="en-US" dirty="0"/>
            </a:br>
            <a:r>
              <a:rPr lang="en-US" sz="3200" dirty="0">
                <a:solidFill>
                  <a:schemeClr val="tx1"/>
                </a:solidFill>
              </a:rPr>
              <a:t>ANTT Refresher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163376-754A-466A-BEE9-6F1763FB98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2308" y="4857750"/>
            <a:ext cx="10472467" cy="69532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September 2025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00076B-3459-4DC5-9D1F-43231DD44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34775" y="6356349"/>
            <a:ext cx="466006" cy="365125"/>
          </a:xfrm>
        </p:spPr>
        <p:txBody>
          <a:bodyPr/>
          <a:lstStyle/>
          <a:p>
            <a:pPr algn="ctr"/>
            <a:fld id="{507B77E4-D16E-4E80-BECE-B10ACE50DA11}" type="slidenum">
              <a:rPr lang="en-GB" smtClean="0"/>
              <a:pPr algn="ctr"/>
              <a:t>1</a:t>
            </a:fld>
            <a:endParaRPr lang="en-GB" dirty="0"/>
          </a:p>
        </p:txBody>
      </p:sp>
      <p:pic>
        <p:nvPicPr>
          <p:cNvPr id="7" name="Picture 6" descr="A purple and pink logo&#10;&#10;AI-generated content may be incorrect.">
            <a:extLst>
              <a:ext uri="{FF2B5EF4-FFF2-40B4-BE49-F238E27FC236}">
                <a16:creationId xmlns:a16="http://schemas.microsoft.com/office/drawing/2014/main" id="{BC38AE1B-CC02-78E1-D908-B783243E0B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4" b="11169"/>
          <a:stretch/>
        </p:blipFill>
        <p:spPr>
          <a:xfrm>
            <a:off x="3614708" y="5258533"/>
            <a:ext cx="4962583" cy="131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75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80F17-D396-B719-7569-6D876B705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358223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Healthcare Legislation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87F6DC-C13A-C769-D794-D1F9453D4DB4}"/>
              </a:ext>
            </a:extLst>
          </p:cNvPr>
          <p:cNvSpPr txBox="1"/>
          <p:nvPr/>
        </p:nvSpPr>
        <p:spPr>
          <a:xfrm>
            <a:off x="838200" y="2005011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</a:rPr>
              <a:t>Governments in an increasing number of countries are using legislation to ensure health care organisations adopt a ‘single standard approach to aseptic technique’ that is evidenced by education and audit. </a:t>
            </a:r>
          </a:p>
        </p:txBody>
      </p:sp>
      <p:pic>
        <p:nvPicPr>
          <p:cNvPr id="7" name="Picture 6" descr="A gavel and a stethoscope&#10;&#10;AI-generated content may be incorrect.">
            <a:extLst>
              <a:ext uri="{FF2B5EF4-FFF2-40B4-BE49-F238E27FC236}">
                <a16:creationId xmlns:a16="http://schemas.microsoft.com/office/drawing/2014/main" id="{7845CD7D-A671-D43E-610C-C8D867B286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172200" y="2543969"/>
            <a:ext cx="5181600" cy="2914650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A62699-F8E0-6E22-5D6A-4BDDF4376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7581" y="6356349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507B77E4-D16E-4E80-BECE-B10ACE50DA11}" type="slidenum">
              <a:rPr lang="en-GB" sz="1900" smtClean="0"/>
              <a:pPr>
                <a:lnSpc>
                  <a:spcPct val="90000"/>
                </a:lnSpc>
                <a:spcAft>
                  <a:spcPts val="600"/>
                </a:spcAft>
              </a:pPr>
              <a:t>2</a:t>
            </a:fld>
            <a:endParaRPr lang="en-GB" sz="1900"/>
          </a:p>
        </p:txBody>
      </p:sp>
    </p:spTree>
    <p:extLst>
      <p:ext uri="{BB962C8B-B14F-4D97-AF65-F5344CB8AC3E}">
        <p14:creationId xmlns:p14="http://schemas.microsoft.com/office/powerpoint/2010/main" val="4233595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8082E-02A5-939F-CFC9-0643BD5C2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is Aseptic Technique so important?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B42188-11D5-3009-D162-95225A327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B77E4-D16E-4E80-BECE-B10ACE50DA11}" type="slidenum">
              <a:rPr lang="en-GB" smtClean="0"/>
              <a:t>3</a:t>
            </a:fld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A0F523-2EB3-B45A-DA10-50B2CB5D0C47}"/>
              </a:ext>
            </a:extLst>
          </p:cNvPr>
          <p:cNvSpPr txBox="1"/>
          <p:nvPr/>
        </p:nvSpPr>
        <p:spPr>
          <a:xfrm>
            <a:off x="838200" y="2669301"/>
            <a:ext cx="779318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000" dirty="0"/>
              <a:t>Microorganisms are invisible and occupy all spaces in the clinical environment.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GB" sz="20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000" dirty="0"/>
              <a:t>Harmful bacteria and viruses are easily carried around clinical environments.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GB" sz="20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000" dirty="0"/>
              <a:t>Healthcare environments often include atypical and resistant microorganisms.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D6786A-1614-178F-F13C-16615BC51220}"/>
              </a:ext>
            </a:extLst>
          </p:cNvPr>
          <p:cNvSpPr txBox="1"/>
          <p:nvPr/>
        </p:nvSpPr>
        <p:spPr>
          <a:xfrm>
            <a:off x="838200" y="1690688"/>
            <a:ext cx="109797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highlight>
                  <a:srgbClr val="0072BC"/>
                </a:highlight>
              </a:rPr>
              <a:t>Microorganisms are EVERYWHERE- all the time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B2C21D-520D-D979-4B90-15D32507FF2A}"/>
              </a:ext>
            </a:extLst>
          </p:cNvPr>
          <p:cNvSpPr txBox="1"/>
          <p:nvPr/>
        </p:nvSpPr>
        <p:spPr>
          <a:xfrm>
            <a:off x="1524000" y="5648463"/>
            <a:ext cx="98367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The aseptic technique is critical in preventing microorganism transference onto or into patients.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539256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29488-745A-3EB0-C0C7-BA9B2B5C7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Effective ANTT Implementation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9DB64F-23BD-94A1-9E89-40A36B2B1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B77E4-D16E-4E80-BECE-B10ACE50DA11}" type="slidenum">
              <a:rPr lang="en-GB" smtClean="0"/>
              <a:t>4</a:t>
            </a:fld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40F998-D8FE-A9A8-A802-BF15485F6F86}"/>
              </a:ext>
            </a:extLst>
          </p:cNvPr>
          <p:cNvSpPr txBox="1"/>
          <p:nvPr/>
        </p:nvSpPr>
        <p:spPr>
          <a:xfrm>
            <a:off x="782780" y="1690688"/>
            <a:ext cx="11162581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Aseptic technique is a critical clinical competency that is paramount to patient safety.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2000" dirty="0"/>
              <a:t>This brief presentation outlines how to </a:t>
            </a:r>
            <a:r>
              <a:rPr lang="en-US" sz="2000" u="sng" dirty="0"/>
              <a:t>effectively</a:t>
            </a:r>
            <a:r>
              <a:rPr lang="en-US" sz="2000" dirty="0"/>
              <a:t> implement a </a:t>
            </a:r>
            <a:r>
              <a:rPr lang="en-US" sz="2000" dirty="0" err="1"/>
              <a:t>standardised</a:t>
            </a:r>
            <a:r>
              <a:rPr lang="en-US" sz="2000" dirty="0"/>
              <a:t> form of aseptic technique termed ANTT®.</a:t>
            </a:r>
          </a:p>
          <a:p>
            <a:endParaRPr lang="en-US" sz="2000" dirty="0"/>
          </a:p>
          <a:p>
            <a:r>
              <a:rPr lang="en-US" sz="2000" dirty="0"/>
              <a:t>ANTT is defined as being a, ‘Specific type of aseptic technique with a unique theory and practice framework’ (National Institute for Health &amp; Care Excellence 2012). </a:t>
            </a:r>
          </a:p>
          <a:p>
            <a:endParaRPr lang="en-US" sz="20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475A571-7F28-E620-1C5D-FECA2AC9D5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791" t="31594" r="36610" b="49843"/>
          <a:stretch>
            <a:fillRect/>
          </a:stretch>
        </p:blipFill>
        <p:spPr>
          <a:xfrm>
            <a:off x="4980192" y="5593079"/>
            <a:ext cx="2767759" cy="112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610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D264B-3502-4BC8-95A8-50B16560B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What does </a:t>
            </a:r>
            <a:r>
              <a:rPr lang="en-GB" sz="4000" u="sng" dirty="0"/>
              <a:t>Asepsis</a:t>
            </a:r>
            <a:r>
              <a:rPr lang="en-GB" sz="4000" dirty="0"/>
              <a:t> mean to you?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A5223F-70CC-4964-8452-AEB3094D3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B77E4-D16E-4E80-BECE-B10ACE50DA11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A087F2-E7A7-5F4A-7818-5716F082216D}"/>
              </a:ext>
            </a:extLst>
          </p:cNvPr>
          <p:cNvSpPr txBox="1"/>
          <p:nvPr/>
        </p:nvSpPr>
        <p:spPr>
          <a:xfrm>
            <a:off x="627334" y="1663412"/>
            <a:ext cx="612648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‘Aseptic technique’ is a generic term applied to a set of specific practices- including hand decontamination, use of personal protective equipment, and prevention of contamination of susceptible sites and sterile parts of devices.</a:t>
            </a:r>
            <a:endParaRPr lang="en-GB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719F12-4644-F981-D6FA-579490022ED1}"/>
              </a:ext>
            </a:extLst>
          </p:cNvPr>
          <p:cNvSpPr txBox="1"/>
          <p:nvPr/>
        </p:nvSpPr>
        <p:spPr>
          <a:xfrm rot="20210758">
            <a:off x="7235045" y="2216766"/>
            <a:ext cx="2092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Clean?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C6AAA1-513B-49BF-F355-7A4D12EBAFAF}"/>
              </a:ext>
            </a:extLst>
          </p:cNvPr>
          <p:cNvSpPr txBox="1"/>
          <p:nvPr/>
        </p:nvSpPr>
        <p:spPr>
          <a:xfrm>
            <a:off x="9101144" y="1893600"/>
            <a:ext cx="61306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/>
              <a:t>Sterile?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4EC409-C2BF-D787-4267-CF4240F3A76C}"/>
              </a:ext>
            </a:extLst>
          </p:cNvPr>
          <p:cNvSpPr txBox="1"/>
          <p:nvPr/>
        </p:nvSpPr>
        <p:spPr>
          <a:xfrm rot="1035184">
            <a:off x="8144837" y="3330111"/>
            <a:ext cx="22174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/>
              <a:t>Aseptic?</a:t>
            </a:r>
          </a:p>
        </p:txBody>
      </p:sp>
      <p:sp>
        <p:nvSpPr>
          <p:cNvPr id="14" name="Thought Bubble: Cloud 13">
            <a:extLst>
              <a:ext uri="{FF2B5EF4-FFF2-40B4-BE49-F238E27FC236}">
                <a16:creationId xmlns:a16="http://schemas.microsoft.com/office/drawing/2014/main" id="{C066A464-EC8E-37CB-88FF-018A1491BA03}"/>
              </a:ext>
            </a:extLst>
          </p:cNvPr>
          <p:cNvSpPr/>
          <p:nvPr/>
        </p:nvSpPr>
        <p:spPr>
          <a:xfrm>
            <a:off x="6921573" y="1387432"/>
            <a:ext cx="5079208" cy="3256769"/>
          </a:xfrm>
          <a:prstGeom prst="cloudCallout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57B6938-08FA-AF32-856F-44D09AFC47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782667" y="4644201"/>
            <a:ext cx="3197551" cy="21350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550795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BF03D-3D84-57D9-CE7C-211CFCBD2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Definitions…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F757FB-0EBE-37E4-8113-BEC12EB5A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B77E4-D16E-4E80-BECE-B10ACE50DA11}" type="slidenum">
              <a:rPr lang="en-GB" smtClean="0"/>
              <a:t>6</a:t>
            </a:fld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937F90-85D5-58EA-5B0F-E8F34AA6D90D}"/>
              </a:ext>
            </a:extLst>
          </p:cNvPr>
          <p:cNvSpPr txBox="1"/>
          <p:nvPr/>
        </p:nvSpPr>
        <p:spPr>
          <a:xfrm>
            <a:off x="983673" y="1690688"/>
            <a:ext cx="105710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Clean</a:t>
            </a:r>
          </a:p>
          <a:p>
            <a:r>
              <a:rPr lang="en-GB" sz="2800" dirty="0"/>
              <a:t>Visibly clean- no marks or stains are seen by the eye.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EF84A0-B206-A83B-DB9F-DE687E415D16}"/>
              </a:ext>
            </a:extLst>
          </p:cNvPr>
          <p:cNvSpPr txBox="1"/>
          <p:nvPr/>
        </p:nvSpPr>
        <p:spPr>
          <a:xfrm>
            <a:off x="983673" y="4543551"/>
            <a:ext cx="105710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Aseptic</a:t>
            </a:r>
          </a:p>
          <a:p>
            <a:r>
              <a:rPr lang="en-GB" sz="2800" dirty="0"/>
              <a:t>The absence of harmful microorganisms in </a:t>
            </a:r>
            <a:r>
              <a:rPr lang="en-GB" sz="2800" u="sng" dirty="0"/>
              <a:t>sufficient quantity</a:t>
            </a:r>
            <a:r>
              <a:rPr lang="en-GB" sz="2800" dirty="0"/>
              <a:t> to cause infection.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AA4192-B7CE-E682-FF2D-DF3EC6ED5C5D}"/>
              </a:ext>
            </a:extLst>
          </p:cNvPr>
          <p:cNvSpPr txBox="1"/>
          <p:nvPr/>
        </p:nvSpPr>
        <p:spPr>
          <a:xfrm>
            <a:off x="983673" y="3106555"/>
            <a:ext cx="105710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Sterile</a:t>
            </a:r>
          </a:p>
          <a:p>
            <a:r>
              <a:rPr lang="en-GB" sz="2800" dirty="0"/>
              <a:t>The complete absence of microorganisms.</a:t>
            </a:r>
          </a:p>
        </p:txBody>
      </p:sp>
      <p:pic>
        <p:nvPicPr>
          <p:cNvPr id="10" name="Picture 9" descr="A red x on a black background&#10;&#10;AI-generated content may be incorrect.">
            <a:extLst>
              <a:ext uri="{FF2B5EF4-FFF2-40B4-BE49-F238E27FC236}">
                <a16:creationId xmlns:a16="http://schemas.microsoft.com/office/drawing/2014/main" id="{E2B7B9A9-71EA-0A55-F989-46C536AC52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739367" y="1901906"/>
            <a:ext cx="862103" cy="862103"/>
          </a:xfrm>
          <a:prstGeom prst="rect">
            <a:avLst/>
          </a:prstGeom>
        </p:spPr>
      </p:pic>
      <p:pic>
        <p:nvPicPr>
          <p:cNvPr id="11" name="Picture 10" descr="A red x on a black background&#10;&#10;AI-generated content may be incorrect.">
            <a:extLst>
              <a:ext uri="{FF2B5EF4-FFF2-40B4-BE49-F238E27FC236}">
                <a16:creationId xmlns:a16="http://schemas.microsoft.com/office/drawing/2014/main" id="{2ADCE202-9E3F-663B-81B1-587201C322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997273" y="3376189"/>
            <a:ext cx="862103" cy="86210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59985D9-3E70-BB56-605A-5BDC1D114F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666900" y="5529218"/>
            <a:ext cx="992264" cy="113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112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91455-339C-5888-8D54-00E49E855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Asepsis…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A06160-9848-F8EF-CF90-2F778D891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B77E4-D16E-4E80-BECE-B10ACE50DA11}" type="slidenum">
              <a:rPr lang="en-GB" smtClean="0"/>
              <a:t>7</a:t>
            </a:fld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078559-A16B-EBDD-C349-37A1F1DD7940}"/>
              </a:ext>
            </a:extLst>
          </p:cNvPr>
          <p:cNvSpPr txBox="1"/>
          <p:nvPr/>
        </p:nvSpPr>
        <p:spPr>
          <a:xfrm>
            <a:off x="651164" y="1942191"/>
            <a:ext cx="1113905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Asepsis is defined by Rowley and Clare as: </a:t>
            </a:r>
          </a:p>
          <a:p>
            <a:endParaRPr lang="en-US" sz="2400" dirty="0"/>
          </a:p>
          <a:p>
            <a:r>
              <a:rPr lang="en-US" sz="2400" b="1" dirty="0"/>
              <a:t>‘Free from pathogenic microorganisms, in sufficient dose to cause infection’ </a:t>
            </a:r>
          </a:p>
          <a:p>
            <a:endParaRPr lang="en-US" sz="2400" dirty="0"/>
          </a:p>
          <a:p>
            <a:r>
              <a:rPr lang="en-US" sz="2400" dirty="0"/>
              <a:t>Regardless of procedure, equipment or setting. Healthcare workers must have an ‘aseptic intention’ when caring for patients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34764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66EA0-F826-4692-7255-6858C4F5E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Asepsis starts with good hand hygiene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785793-8DAF-6B23-39EF-1E6FD7C3D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B77E4-D16E-4E80-BECE-B10ACE50DA11}" type="slidenum">
              <a:rPr lang="en-GB" smtClean="0"/>
              <a:t>8</a:t>
            </a:fld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400A0F-A29A-E5EC-CB6D-4F938B1EBD00}"/>
              </a:ext>
            </a:extLst>
          </p:cNvPr>
          <p:cNvSpPr txBox="1"/>
          <p:nvPr/>
        </p:nvSpPr>
        <p:spPr>
          <a:xfrm>
            <a:off x="838200" y="1321356"/>
            <a:ext cx="103043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Hand hygiene starts with good skin care | Royal College of Nursing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DF8201-DA69-26C0-ECF1-A5583CCD7C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499" t="17155" r="37387" b="40805"/>
          <a:stretch>
            <a:fillRect/>
          </a:stretch>
        </p:blipFill>
        <p:spPr>
          <a:xfrm>
            <a:off x="3837709" y="2105448"/>
            <a:ext cx="4516582" cy="425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44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0EA8E-55F2-5887-904E-6F28A20DD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Non-Touch Technique?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763788-3635-37B5-96D3-F99218DF4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B77E4-D16E-4E80-BECE-B10ACE50DA11}" type="slidenum">
              <a:rPr lang="en-GB" smtClean="0"/>
              <a:t>9</a:t>
            </a:fld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315722-9A58-EBA8-4329-AAEDA5C006F9}"/>
              </a:ext>
            </a:extLst>
          </p:cNvPr>
          <p:cNvSpPr txBox="1"/>
          <p:nvPr/>
        </p:nvSpPr>
        <p:spPr>
          <a:xfrm>
            <a:off x="554181" y="1473197"/>
            <a:ext cx="11446599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If you always apply the principles of ANTT® for every clinical procedure, you can minimize the three risks of contamination present in aseptic technique </a:t>
            </a:r>
          </a:p>
          <a:p>
            <a:endParaRPr lang="en-US" sz="2400" dirty="0"/>
          </a:p>
          <a:p>
            <a:r>
              <a:rPr lang="en-US" sz="2400" dirty="0"/>
              <a:t>The </a:t>
            </a:r>
            <a:r>
              <a:rPr lang="en-US" sz="2400" u="sng" dirty="0"/>
              <a:t>three</a:t>
            </a:r>
            <a:r>
              <a:rPr lang="en-US" sz="2400" dirty="0"/>
              <a:t> contamination risks are:</a:t>
            </a:r>
          </a:p>
          <a:p>
            <a:r>
              <a:rPr lang="en-US" sz="2400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dirty="0"/>
              <a:t>Airbourne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dirty="0"/>
              <a:t>Hand Touch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dirty="0"/>
              <a:t>Object / Surface Touch </a:t>
            </a:r>
          </a:p>
        </p:txBody>
      </p:sp>
      <p:pic>
        <p:nvPicPr>
          <p:cNvPr id="9" name="Picture 8" descr="An airplane wing above the clouds&#10;&#10;AI-generated content may be incorrect.">
            <a:extLst>
              <a:ext uri="{FF2B5EF4-FFF2-40B4-BE49-F238E27FC236}">
                <a16:creationId xmlns:a16="http://schemas.microsoft.com/office/drawing/2014/main" id="{F97073E7-59D0-932F-4CBF-028E82B7C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426619" y="4715064"/>
            <a:ext cx="2537526" cy="18238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4" name="Picture 13" descr="A hand with fingers spread out&#10;&#10;AI-generated content may be incorrect.">
            <a:extLst>
              <a:ext uri="{FF2B5EF4-FFF2-40B4-BE49-F238E27FC236}">
                <a16:creationId xmlns:a16="http://schemas.microsoft.com/office/drawing/2014/main" id="{2F091C92-58A5-9EB5-D080-612346D9A2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203384" y="4098653"/>
            <a:ext cx="1958274" cy="23942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6" name="Picture 15" descr="A desk with a chair&#10;&#10;AI-generated content may be incorrect.">
            <a:extLst>
              <a:ext uri="{FF2B5EF4-FFF2-40B4-BE49-F238E27FC236}">
                <a16:creationId xmlns:a16="http://schemas.microsoft.com/office/drawing/2014/main" id="{CD06A41A-E3C9-5DB8-563C-03539D7F3E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8516712" y="4307402"/>
            <a:ext cx="2129015" cy="21854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147491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A6324-F5C1-28D0-0810-077A00248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358223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Key-Part and Key-Site Protection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B2B297-630F-6808-5E21-8BBC3A20B161}"/>
              </a:ext>
            </a:extLst>
          </p:cNvPr>
          <p:cNvSpPr txBox="1"/>
          <p:nvPr/>
        </p:nvSpPr>
        <p:spPr>
          <a:xfrm>
            <a:off x="1350818" y="2602857"/>
            <a:ext cx="553212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bg2">
                  <a:lumMod val="25000"/>
                </a:schemeClr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700" u="sng" dirty="0">
                <a:solidFill>
                  <a:schemeClr val="bg2">
                    <a:lumMod val="25000"/>
                  </a:schemeClr>
                </a:solidFill>
              </a:rPr>
              <a:t>• Key-Parts </a:t>
            </a:r>
            <a:r>
              <a:rPr lang="en-US" sz="1700" dirty="0">
                <a:solidFill>
                  <a:schemeClr val="bg2">
                    <a:lumMod val="25000"/>
                  </a:schemeClr>
                </a:solidFill>
              </a:rPr>
              <a:t>are the critical parts of procedure equipment that if contaminated will transfer micro-organisms to the patient 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700" u="sng" dirty="0">
                <a:solidFill>
                  <a:schemeClr val="bg2">
                    <a:lumMod val="25000"/>
                  </a:schemeClr>
                </a:solidFill>
              </a:rPr>
              <a:t>• Key-Sites </a:t>
            </a:r>
            <a:r>
              <a:rPr lang="en-US" sz="1700" dirty="0">
                <a:solidFill>
                  <a:schemeClr val="bg2">
                    <a:lumMod val="25000"/>
                  </a:schemeClr>
                </a:solidFill>
              </a:rPr>
              <a:t>are any break in the patient's natural skin integrity that provides a portal of entry for micro-organisms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EE33A56-DC7F-CE10-943E-7CA6D0BF98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125" t="27989" r="24069" b="46443"/>
          <a:stretch>
            <a:fillRect/>
          </a:stretch>
        </p:blipFill>
        <p:spPr>
          <a:xfrm>
            <a:off x="7037128" y="2712815"/>
            <a:ext cx="4374835" cy="3533575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5B1EBF-57BC-CA47-D591-F1A3DCD2C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7581" y="6356349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507B77E4-D16E-4E80-BECE-B10ACE50DA11}" type="slidenum">
              <a:rPr lang="en-GB" sz="1900" smtClean="0"/>
              <a:pPr>
                <a:lnSpc>
                  <a:spcPct val="90000"/>
                </a:lnSpc>
                <a:spcAft>
                  <a:spcPts val="600"/>
                </a:spcAft>
              </a:pPr>
              <a:t>10</a:t>
            </a:fld>
            <a:endParaRPr lang="en-GB" sz="19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C42EAA-EF13-1C7E-8B97-7EB65A83FF9E}"/>
              </a:ext>
            </a:extLst>
          </p:cNvPr>
          <p:cNvSpPr txBox="1"/>
          <p:nvPr/>
        </p:nvSpPr>
        <p:spPr>
          <a:xfrm>
            <a:off x="838199" y="1513328"/>
            <a:ext cx="11162581" cy="108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ANTT® achieves asepsis by a unique methodology called ‘Key-Part and Key-Site Protection’ … In other words, the protection of Key-Parts and Key-Sites from harmful microorganisms </a:t>
            </a:r>
          </a:p>
        </p:txBody>
      </p:sp>
    </p:spTree>
    <p:extLst>
      <p:ext uri="{BB962C8B-B14F-4D97-AF65-F5344CB8AC3E}">
        <p14:creationId xmlns:p14="http://schemas.microsoft.com/office/powerpoint/2010/main" val="3191962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1A8C4A7-218D-50A8-D391-5AE751B04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B77E4-D16E-4E80-BECE-B10ACE50DA11}" type="slidenum">
              <a:rPr lang="en-GB" smtClean="0"/>
              <a:t>11</a:t>
            </a:fld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146BA5-FE86-DE42-96E8-598650BF63F2}"/>
              </a:ext>
            </a:extLst>
          </p:cNvPr>
          <p:cNvSpPr txBox="1"/>
          <p:nvPr/>
        </p:nvSpPr>
        <p:spPr>
          <a:xfrm>
            <a:off x="710045" y="762144"/>
            <a:ext cx="10771909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Protection is achieved by the mindful application of: </a:t>
            </a:r>
          </a:p>
          <a:p>
            <a:endParaRPr lang="en-US" sz="2400" dirty="0"/>
          </a:p>
          <a:p>
            <a:r>
              <a:rPr lang="en-US" sz="2400" dirty="0"/>
              <a:t>• Standard Precautions (SICP’s) </a:t>
            </a:r>
          </a:p>
          <a:p>
            <a:r>
              <a:rPr lang="en-US" sz="2400" dirty="0"/>
              <a:t>• Appropriate and effectively used personal protective equipment (PPE) </a:t>
            </a:r>
          </a:p>
          <a:p>
            <a:r>
              <a:rPr lang="en-US" sz="2400" dirty="0"/>
              <a:t>• The correct use of aseptic fields </a:t>
            </a:r>
          </a:p>
          <a:p>
            <a:r>
              <a:rPr lang="en-US" sz="2400" dirty="0"/>
              <a:t>• Non-touch technique </a:t>
            </a:r>
          </a:p>
          <a:p>
            <a:endParaRPr lang="en-US" sz="2400" dirty="0"/>
          </a:p>
          <a:p>
            <a:pPr algn="ctr"/>
            <a:r>
              <a:rPr lang="en-US" sz="3200" b="1" i="1" dirty="0"/>
              <a:t>‘Key-Parts must only come into direct contact with other aseptic Key-Parts and Key-Sites’</a:t>
            </a:r>
            <a:endParaRPr lang="en-GB" sz="3200" b="1" i="1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7A7E271-9B3B-D598-2E05-453A3F935C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91219" y="3815287"/>
            <a:ext cx="6830291" cy="3237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387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45CBA-0FCF-D25A-2233-FE331B4E7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Different Aseptic Fields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3E8F1B-A767-9E18-3CFB-413336453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B77E4-D16E-4E80-BECE-B10ACE50DA11}" type="slidenum">
              <a:rPr lang="en-GB" smtClean="0"/>
              <a:t>12</a:t>
            </a:fld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D0D51A-5258-02ED-AE81-56F1F863EEF7}"/>
              </a:ext>
            </a:extLst>
          </p:cNvPr>
          <p:cNvSpPr txBox="1"/>
          <p:nvPr/>
        </p:nvSpPr>
        <p:spPr>
          <a:xfrm>
            <a:off x="1098135" y="1657349"/>
            <a:ext cx="1068185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/>
              <a:t>‘General Aseptic’ Field </a:t>
            </a:r>
            <a:r>
              <a:rPr lang="en-GB" sz="2800" dirty="0"/>
              <a:t>(Promoting asepsis) </a:t>
            </a:r>
          </a:p>
          <a:p>
            <a:r>
              <a:rPr lang="en-GB" sz="2800" dirty="0"/>
              <a:t>– A procedure tray, trolley etc.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F86D5E-7B17-8FBF-3EBB-65092D99A701}"/>
              </a:ext>
            </a:extLst>
          </p:cNvPr>
          <p:cNvSpPr txBox="1"/>
          <p:nvPr/>
        </p:nvSpPr>
        <p:spPr>
          <a:xfrm>
            <a:off x="1098135" y="3121298"/>
            <a:ext cx="1018727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/>
              <a:t>‘Critical’ Aseptic Field </a:t>
            </a:r>
            <a:r>
              <a:rPr lang="en-GB" sz="2800" dirty="0"/>
              <a:t>(Ensuring asepsis)</a:t>
            </a:r>
          </a:p>
          <a:p>
            <a:r>
              <a:rPr lang="en-GB" sz="2800" dirty="0"/>
              <a:t>- A sterilised drape or sterile procedure pack.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2884E0-5945-6EC2-DDAA-97F423DEA15D}"/>
              </a:ext>
            </a:extLst>
          </p:cNvPr>
          <p:cNvSpPr txBox="1"/>
          <p:nvPr/>
        </p:nvSpPr>
        <p:spPr>
          <a:xfrm>
            <a:off x="1090326" y="4461512"/>
            <a:ext cx="816725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/>
              <a:t>‘Micro Critical’ Aseptic Field </a:t>
            </a:r>
            <a:r>
              <a:rPr lang="en-GB" sz="2800" dirty="0"/>
              <a:t>(Ensuring asepsis by protecting key-Parts individually). </a:t>
            </a:r>
          </a:p>
          <a:p>
            <a:r>
              <a:rPr lang="en-GB" sz="2800" dirty="0"/>
              <a:t>- Sterile caps, covers or recently opened sterile packaging.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0A9E183-7C51-CA25-AD7E-9FFB23863B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82" t="18166" r="78296" b="17155"/>
          <a:stretch>
            <a:fillRect/>
          </a:stretch>
        </p:blipFill>
        <p:spPr>
          <a:xfrm>
            <a:off x="9298981" y="1413052"/>
            <a:ext cx="1794884" cy="443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509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ACB88-26A2-AFE4-E19C-1C576B169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965" y="181518"/>
            <a:ext cx="9358223" cy="1325563"/>
          </a:xfrm>
        </p:spPr>
        <p:txBody>
          <a:bodyPr/>
          <a:lstStyle/>
          <a:p>
            <a:r>
              <a:rPr lang="en-GB" dirty="0"/>
              <a:t>Surgical Vs Standard Asepsis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69FAB4-AC1D-6482-B09F-774D350CE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B77E4-D16E-4E80-BECE-B10ACE50DA11}" type="slidenum">
              <a:rPr lang="en-GB" smtClean="0"/>
              <a:t>13</a:t>
            </a:fld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4E6603-6EB1-EB37-A1DF-3CC55F18A160}"/>
              </a:ext>
            </a:extLst>
          </p:cNvPr>
          <p:cNvSpPr txBox="1"/>
          <p:nvPr/>
        </p:nvSpPr>
        <p:spPr>
          <a:xfrm>
            <a:off x="559376" y="3708482"/>
            <a:ext cx="1107324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u="sng" dirty="0"/>
              <a:t>Standard Asepsis: U</a:t>
            </a:r>
            <a:r>
              <a:rPr lang="en-US" sz="2400" dirty="0"/>
              <a:t>sed for clinical procedures where achieving asepsis is straightforward and short in duration.</a:t>
            </a:r>
          </a:p>
          <a:p>
            <a:endParaRPr lang="en-US" sz="2400" dirty="0"/>
          </a:p>
          <a:p>
            <a:r>
              <a:rPr lang="en-US" sz="2400" u="sng" dirty="0"/>
              <a:t>Surgical Asepsis: U</a:t>
            </a:r>
            <a:r>
              <a:rPr lang="en-US" sz="2400" dirty="0"/>
              <a:t>sed for more complex procedures such as minor surgery where the main aseptic field needs to be managed in a more critical manner with sterile drapes, a critical aseptic field and sterile gloves.</a:t>
            </a:r>
            <a:endParaRPr lang="en-GB" sz="2400" dirty="0"/>
          </a:p>
        </p:txBody>
      </p:sp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D7C6575F-23DF-4642-380B-033A395463F1}"/>
              </a:ext>
            </a:extLst>
          </p:cNvPr>
          <p:cNvSpPr/>
          <p:nvPr/>
        </p:nvSpPr>
        <p:spPr>
          <a:xfrm flipH="1">
            <a:off x="813952" y="1094510"/>
            <a:ext cx="5476012" cy="1782976"/>
          </a:xfrm>
          <a:prstGeom prst="cloud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927589-4711-FB64-EA32-DA528C6A0956}"/>
              </a:ext>
            </a:extLst>
          </p:cNvPr>
          <p:cNvSpPr txBox="1"/>
          <p:nvPr/>
        </p:nvSpPr>
        <p:spPr>
          <a:xfrm>
            <a:off x="1298862" y="1570499"/>
            <a:ext cx="45061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THINK WHICH PROCEDURE AND WHEN?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6CA41C-DA7A-AEC2-6CD8-5A2D729DAE3F}"/>
              </a:ext>
            </a:extLst>
          </p:cNvPr>
          <p:cNvSpPr txBox="1"/>
          <p:nvPr/>
        </p:nvSpPr>
        <p:spPr>
          <a:xfrm>
            <a:off x="4966135" y="2770827"/>
            <a:ext cx="70346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What procedures are undertaken at your surgery?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1073514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95912-3CDA-904B-D207-CC8116357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Gloves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B359509-F2A8-4CF3-D11D-B1DFDE798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B77E4-D16E-4E80-BECE-B10ACE50DA11}" type="slidenum">
              <a:rPr lang="en-GB" smtClean="0"/>
              <a:t>14</a:t>
            </a:fld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5D8686-65C1-61CE-470E-DE473789FEAC}"/>
              </a:ext>
            </a:extLst>
          </p:cNvPr>
          <p:cNvSpPr txBox="1"/>
          <p:nvPr/>
        </p:nvSpPr>
        <p:spPr>
          <a:xfrm>
            <a:off x="838200" y="1321356"/>
            <a:ext cx="61306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Glove awareness | Campaigns | Royal College of Nursing</a:t>
            </a:r>
            <a:endParaRPr lang="en-GB" dirty="0"/>
          </a:p>
        </p:txBody>
      </p:sp>
      <p:pic>
        <p:nvPicPr>
          <p:cNvPr id="11" name="Picture 10" descr="A pair of hands in blue gloves giving thumbs up&#10;&#10;AI-generated content may be incorrect.">
            <a:extLst>
              <a:ext uri="{FF2B5EF4-FFF2-40B4-BE49-F238E27FC236}">
                <a16:creationId xmlns:a16="http://schemas.microsoft.com/office/drawing/2014/main" id="{4A259CF3-FC1B-F824-FA29-14F48A7928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229099" y="3853009"/>
            <a:ext cx="3959800" cy="26398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Explosion: 14 Points 11">
            <a:extLst>
              <a:ext uri="{FF2B5EF4-FFF2-40B4-BE49-F238E27FC236}">
                <a16:creationId xmlns:a16="http://schemas.microsoft.com/office/drawing/2014/main" id="{154D1B37-8473-A891-2B3F-06EC9CE067DD}"/>
              </a:ext>
            </a:extLst>
          </p:cNvPr>
          <p:cNvSpPr/>
          <p:nvPr/>
        </p:nvSpPr>
        <p:spPr>
          <a:xfrm>
            <a:off x="495296" y="2050473"/>
            <a:ext cx="3959800" cy="2992582"/>
          </a:xfrm>
          <a:prstGeom prst="irregularSeal2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Explosion: 14 Points 12">
            <a:extLst>
              <a:ext uri="{FF2B5EF4-FFF2-40B4-BE49-F238E27FC236}">
                <a16:creationId xmlns:a16="http://schemas.microsoft.com/office/drawing/2014/main" id="{15CA28EA-5D1D-652C-9AF9-7EF55B7AA3D2}"/>
              </a:ext>
            </a:extLst>
          </p:cNvPr>
          <p:cNvSpPr/>
          <p:nvPr/>
        </p:nvSpPr>
        <p:spPr>
          <a:xfrm flipH="1">
            <a:off x="7962902" y="1579418"/>
            <a:ext cx="3959800" cy="3117273"/>
          </a:xfrm>
          <a:prstGeom prst="irregularSeal2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B18297-0856-5A9E-0347-D9372E91342A}"/>
              </a:ext>
            </a:extLst>
          </p:cNvPr>
          <p:cNvSpPr txBox="1"/>
          <p:nvPr/>
        </p:nvSpPr>
        <p:spPr>
          <a:xfrm>
            <a:off x="1285008" y="3207327"/>
            <a:ext cx="21543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When should I wear gloves?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8E12464-0AA9-D7BA-9A22-8C1DA14005B5}"/>
              </a:ext>
            </a:extLst>
          </p:cNvPr>
          <p:cNvSpPr txBox="1"/>
          <p:nvPr/>
        </p:nvSpPr>
        <p:spPr>
          <a:xfrm>
            <a:off x="8733995" y="2607162"/>
            <a:ext cx="26198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What type of gloves are required?</a:t>
            </a:r>
          </a:p>
        </p:txBody>
      </p:sp>
    </p:spTree>
    <p:extLst>
      <p:ext uri="{BB962C8B-B14F-4D97-AF65-F5344CB8AC3E}">
        <p14:creationId xmlns:p14="http://schemas.microsoft.com/office/powerpoint/2010/main" val="795139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6EE1-8E9B-42C1-6F70-2C61BC7F9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Gloves should ONLY be worn when there is a patient with a known infection, if there is blood or bodily fluids or chemicals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8A9549-6DC4-A8AF-45C6-3E8FA4C05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B77E4-D16E-4E80-BECE-B10ACE50DA11}" type="slidenum">
              <a:rPr lang="en-GB" smtClean="0"/>
              <a:t>15</a:t>
            </a:fld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597C98-C721-CE7B-BCD3-201C26F848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000" t="15761" r="26500" b="37327"/>
          <a:stretch>
            <a:fillRect/>
          </a:stretch>
        </p:blipFill>
        <p:spPr>
          <a:xfrm>
            <a:off x="1889760" y="1759707"/>
            <a:ext cx="8747760" cy="4961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4659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43EE7-7122-F898-4338-88A46D984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358223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Environment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DD2466-5B4D-34DA-866A-961C5C00E404}"/>
              </a:ext>
            </a:extLst>
          </p:cNvPr>
          <p:cNvSpPr txBox="1"/>
          <p:nvPr/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What procedure is being undertaken?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bg2">
                  <a:lumMod val="25000"/>
                </a:schemeClr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Is the room free from clutter and easy to decontaminate?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bg2">
                  <a:lumMod val="25000"/>
                </a:schemeClr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What procedures constitute as minor surgery?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bg2">
                  <a:lumMod val="25000"/>
                </a:schemeClr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Is there adequate ventilation?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bg2">
                  <a:lumMod val="25000"/>
                </a:schemeClr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Functional risk (FR) category? (2 or 4)?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A2038C-E765-76A8-981F-0B72825939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52" t="29768" r="52375" b="18596"/>
          <a:stretch>
            <a:fillRect/>
          </a:stretch>
        </p:blipFill>
        <p:spPr>
          <a:xfrm>
            <a:off x="6172200" y="2199881"/>
            <a:ext cx="5181600" cy="3602825"/>
          </a:xfrm>
          <a:prstGeom prst="rect">
            <a:avLst/>
          </a:prstGeom>
          <a:noFill/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7A1AEE-FA7F-B5B3-AE3B-9C9730099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7581" y="6356349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507B77E4-D16E-4E80-BECE-B10ACE50DA11}" type="slidenum">
              <a:rPr lang="en-GB" sz="1900" smtClean="0"/>
              <a:pPr>
                <a:lnSpc>
                  <a:spcPct val="90000"/>
                </a:lnSpc>
                <a:spcAft>
                  <a:spcPts val="600"/>
                </a:spcAft>
              </a:pPr>
              <a:t>16</a:t>
            </a:fld>
            <a:endParaRPr lang="en-GB" sz="1900"/>
          </a:p>
        </p:txBody>
      </p:sp>
    </p:spTree>
    <p:extLst>
      <p:ext uri="{BB962C8B-B14F-4D97-AF65-F5344CB8AC3E}">
        <p14:creationId xmlns:p14="http://schemas.microsoft.com/office/powerpoint/2010/main" val="983223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0D561-CBE9-4AB8-761D-5042AE974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382" y="246543"/>
            <a:ext cx="9358223" cy="1325563"/>
          </a:xfrm>
        </p:spPr>
        <p:txBody>
          <a:bodyPr/>
          <a:lstStyle/>
          <a:p>
            <a:r>
              <a:rPr lang="en-GB" dirty="0"/>
              <a:t>Peripheral Venepuncture Guidelines (Standard ANTT- community settings)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3E98A1-DBC1-1357-12B9-8478DCAD7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B77E4-D16E-4E80-BECE-B10ACE50DA11}" type="slidenum">
              <a:rPr lang="en-GB" smtClean="0"/>
              <a:t>17</a:t>
            </a:fld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00F29E-E1D1-67BB-5978-1A4EA5A8D3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000" t="27774" r="25924" b="11981"/>
          <a:stretch>
            <a:fillRect/>
          </a:stretch>
        </p:blipFill>
        <p:spPr>
          <a:xfrm>
            <a:off x="1641292" y="1427018"/>
            <a:ext cx="8818890" cy="543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9387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BFD2E9-664D-51D2-A974-8A4E6F176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B77E4-D16E-4E80-BECE-B10ACE50DA11}" type="slidenum">
              <a:rPr lang="en-GB" smtClean="0"/>
              <a:t>18</a:t>
            </a:fld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8905A5-3340-09E2-A2EE-255E28A1C5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375" t="19986" r="8625" b="24654"/>
          <a:stretch>
            <a:fillRect/>
          </a:stretch>
        </p:blipFill>
        <p:spPr>
          <a:xfrm>
            <a:off x="1021080" y="1371600"/>
            <a:ext cx="10119360" cy="3794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9997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76457-A6B0-078D-DA3E-3889D8907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Useful Resources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118AA9-8C38-E037-78A8-125D0DCE1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B77E4-D16E-4E80-BECE-B10ACE50DA11}" type="slidenum">
              <a:rPr lang="en-GB" smtClean="0"/>
              <a:t>19</a:t>
            </a:fld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04CA30-B847-BB55-3B0E-4EA614F64460}"/>
              </a:ext>
            </a:extLst>
          </p:cNvPr>
          <p:cNvSpPr txBox="1"/>
          <p:nvPr/>
        </p:nvSpPr>
        <p:spPr>
          <a:xfrm>
            <a:off x="723181" y="1402370"/>
            <a:ext cx="112776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• </a:t>
            </a:r>
            <a:r>
              <a:rPr lang="en-US" dirty="0">
                <a:hlinkClick r:id="rId2"/>
              </a:rPr>
              <a:t>https://www.rcn.org.uk/news-and-events/Blogs/hand-hygiene-starts-with-good-skin-care-040524</a:t>
            </a:r>
            <a:r>
              <a:rPr lang="en-US" dirty="0"/>
              <a:t>  </a:t>
            </a:r>
          </a:p>
          <a:p>
            <a:r>
              <a:rPr lang="en-US" dirty="0"/>
              <a:t>• </a:t>
            </a:r>
            <a:r>
              <a:rPr lang="en-US" dirty="0">
                <a:hlinkClick r:id="rId3"/>
              </a:rPr>
              <a:t>Glove awareness | Campaigns | Royal College of Nursing</a:t>
            </a:r>
            <a:endParaRPr lang="en-US" dirty="0"/>
          </a:p>
          <a:p>
            <a:r>
              <a:rPr lang="en-US" dirty="0"/>
              <a:t>• </a:t>
            </a:r>
            <a:r>
              <a:rPr lang="en-US" dirty="0">
                <a:hlinkClick r:id="rId4"/>
              </a:rPr>
              <a:t>Five moments for hand hygiene</a:t>
            </a:r>
            <a:endParaRPr lang="en-US" dirty="0"/>
          </a:p>
          <a:p>
            <a:r>
              <a:rPr lang="en-US" dirty="0"/>
              <a:t>• </a:t>
            </a:r>
            <a:r>
              <a:rPr lang="en-US" dirty="0">
                <a:hlinkClick r:id="rId5"/>
              </a:rPr>
              <a:t>NHS England » National standards of healthcare cleanliness 2025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6"/>
              </a:rPr>
              <a:t>National Standards of Healthcare Cleanliness 2025 for General Practice - Infection Prevention Control</a:t>
            </a:r>
            <a:endParaRPr lang="en-US" dirty="0"/>
          </a:p>
          <a:p>
            <a:r>
              <a:rPr lang="en-US" dirty="0"/>
              <a:t>• </a:t>
            </a:r>
            <a:r>
              <a:rPr lang="en-US" dirty="0">
                <a:hlinkClick r:id="rId7"/>
              </a:rPr>
              <a:t>NHS England » National infection prevention and control manual (NIPCM) for England</a:t>
            </a:r>
            <a:endParaRPr lang="en-US" dirty="0"/>
          </a:p>
          <a:p>
            <a:r>
              <a:rPr lang="en-US" dirty="0"/>
              <a:t>• </a:t>
            </a:r>
            <a:r>
              <a:rPr lang="en-GB" dirty="0">
                <a:hlinkClick r:id="rId8"/>
              </a:rPr>
              <a:t>Home</a:t>
            </a:r>
            <a:r>
              <a:rPr lang="en-GB" dirty="0"/>
              <a:t> –ANTT.org</a:t>
            </a:r>
            <a:endParaRPr lang="en-US" dirty="0"/>
          </a:p>
          <a:p>
            <a:r>
              <a:rPr lang="en-US" dirty="0"/>
              <a:t>• </a:t>
            </a:r>
            <a:r>
              <a:rPr lang="en-GB" dirty="0">
                <a:hlinkClick r:id="rId9"/>
              </a:rPr>
              <a:t>Resources - Infection Prevention Control</a:t>
            </a:r>
            <a:endParaRPr lang="en-GB" dirty="0"/>
          </a:p>
          <a:p>
            <a:endParaRPr lang="en-GB" dirty="0"/>
          </a:p>
          <a:p>
            <a:r>
              <a:rPr lang="en-GB" u="sng" dirty="0"/>
              <a:t>References-</a:t>
            </a:r>
          </a:p>
          <a:p>
            <a:r>
              <a:rPr lang="en-US" dirty="0"/>
              <a:t>Loveday et al. (2014) epic3: National evidence-based guidelines for preventing healthcare-associated infection in NHS hospitals in England Journal of Hospital Infection Jan (86) Supplement, S1-S7 </a:t>
            </a:r>
          </a:p>
          <a:p>
            <a:endParaRPr lang="en-US" dirty="0"/>
          </a:p>
          <a:p>
            <a:r>
              <a:rPr lang="en-US" dirty="0"/>
              <a:t>National Institute for Health and Clinical Effectiveness (2012) Healthcare-associated Infections: prevention and control in primary and community care. Clinical Guideline 139 </a:t>
            </a:r>
            <a:r>
              <a:rPr lang="en-US" dirty="0">
                <a:hlinkClick r:id="rId10"/>
              </a:rPr>
              <a:t>https://www.nice.org.uk/Guidance/CG139</a:t>
            </a:r>
            <a:endParaRPr lang="en-US" dirty="0"/>
          </a:p>
          <a:p>
            <a:r>
              <a:rPr lang="en-US" dirty="0"/>
              <a:t> </a:t>
            </a:r>
          </a:p>
          <a:p>
            <a:r>
              <a:rPr lang="en-US" dirty="0"/>
              <a:t>Rowley and Clare (2020) How widely has ANTT been adopted in NHS hospitals and community care organisations in England and Scotland? British Journal of Nursing. 29:924-32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55113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86451" y="5310360"/>
            <a:ext cx="10803037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33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</a:t>
            </a:r>
            <a:r>
              <a:rPr lang="en-GB" sz="2133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133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lancashireandsouthcumbria.icb.nhs.uk</a:t>
            </a:r>
            <a:r>
              <a:rPr lang="en-GB" sz="2133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</a:t>
            </a:r>
            <a:r>
              <a:rPr lang="en-GB" sz="2133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Facebook</a:t>
            </a:r>
            <a:r>
              <a:rPr lang="en-GB" sz="2133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133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@LSCICB </a:t>
            </a:r>
            <a:r>
              <a:rPr lang="en-GB" sz="2133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</a:t>
            </a:r>
            <a:r>
              <a:rPr lang="en-GB" sz="2133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Twitter</a:t>
            </a:r>
            <a:r>
              <a:rPr lang="en-GB" sz="2133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133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@LSCICB</a:t>
            </a:r>
            <a:endParaRPr lang="en-GB" sz="2133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586451" y="4817731"/>
            <a:ext cx="10803037" cy="0"/>
          </a:xfrm>
          <a:prstGeom prst="line">
            <a:avLst/>
          </a:prstGeom>
          <a:ln w="57150">
            <a:solidFill>
              <a:srgbClr val="005EB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C24C8744-F785-40B1-B90F-1E474031990E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360" y="2788009"/>
            <a:ext cx="2875280" cy="188806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7568C5-BA9F-46F9-A36C-CA70C1573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B20A6-AFA1-4363-A256-123012939910}" type="slidenum">
              <a:rPr lang="en-GB" smtClean="0"/>
              <a:t>20</a:t>
            </a:fld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49CDF7-B94E-47FD-AE30-0D26E1CEC4DF}"/>
              </a:ext>
            </a:extLst>
          </p:cNvPr>
          <p:cNvSpPr txBox="1"/>
          <p:nvPr/>
        </p:nvSpPr>
        <p:spPr>
          <a:xfrm>
            <a:off x="10096500" y="0"/>
            <a:ext cx="2095500" cy="14573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C9333CF-41B8-5FF9-00B8-E5C8B79CA20F}"/>
              </a:ext>
            </a:extLst>
          </p:cNvPr>
          <p:cNvSpPr/>
          <p:nvPr/>
        </p:nvSpPr>
        <p:spPr>
          <a:xfrm>
            <a:off x="846179" y="271447"/>
            <a:ext cx="10543309" cy="234541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7EB41D-B969-52FE-D448-B63816790911}"/>
              </a:ext>
            </a:extLst>
          </p:cNvPr>
          <p:cNvSpPr txBox="1"/>
          <p:nvPr/>
        </p:nvSpPr>
        <p:spPr>
          <a:xfrm>
            <a:off x="871838" y="426270"/>
            <a:ext cx="1049199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Team of 3 full-time IPC nurses: </a:t>
            </a:r>
          </a:p>
          <a:p>
            <a:pPr algn="ctr"/>
            <a:endParaRPr lang="en-GB" sz="1600" dirty="0"/>
          </a:p>
          <a:p>
            <a:pPr algn="ctr"/>
            <a:r>
              <a:rPr lang="en-GB" sz="1600" dirty="0"/>
              <a:t>Vanessa Morris - </a:t>
            </a:r>
            <a:r>
              <a:rPr lang="en-GB" sz="1600" u="sng" dirty="0">
                <a:solidFill>
                  <a:schemeClr val="accent1"/>
                </a:solidFill>
              </a:rPr>
              <a:t>vanessa.morris2@nhs.net</a:t>
            </a:r>
          </a:p>
          <a:p>
            <a:pPr algn="ctr"/>
            <a:r>
              <a:rPr lang="en-GB" sz="1600" dirty="0"/>
              <a:t>Hannah Goldsmith - </a:t>
            </a:r>
            <a:r>
              <a:rPr lang="en-GB" sz="1600" dirty="0">
                <a:hlinkClick r:id="rId6"/>
              </a:rPr>
              <a:t>Hannah.goldsmith5@nhs.net</a:t>
            </a:r>
            <a:endParaRPr lang="en-GB" sz="1600" dirty="0"/>
          </a:p>
          <a:p>
            <a:pPr algn="ctr"/>
            <a:r>
              <a:rPr lang="en-GB" sz="1600" dirty="0"/>
              <a:t>Adele Quinn- </a:t>
            </a:r>
            <a:r>
              <a:rPr lang="en-GB" sz="1600" dirty="0">
                <a:hlinkClick r:id="rId7"/>
              </a:rPr>
              <a:t>adele.quinn2@nhs.net</a:t>
            </a:r>
            <a:r>
              <a:rPr lang="en-GB" sz="1600" dirty="0"/>
              <a:t> </a:t>
            </a:r>
          </a:p>
          <a:p>
            <a:pPr algn="ctr"/>
            <a:r>
              <a:rPr lang="en-GB" sz="1600" dirty="0"/>
              <a:t>Generic inbox – </a:t>
            </a:r>
            <a:r>
              <a:rPr lang="en-GB" sz="1600" u="sng" dirty="0">
                <a:solidFill>
                  <a:schemeClr val="accent1"/>
                </a:solidFill>
              </a:rPr>
              <a:t>Iscicb-el.infectioncontrol@nhs.net</a:t>
            </a:r>
          </a:p>
          <a:p>
            <a:pPr algn="ctr"/>
            <a:endParaRPr lang="en-GB" sz="1600" dirty="0"/>
          </a:p>
          <a:p>
            <a:pPr algn="ctr"/>
            <a:r>
              <a:rPr lang="en-GB" sz="1600" dirty="0"/>
              <a:t>Hours of Work: Monday – Friday 8-5pm. On-call/out of hours service available with ICB on-call.</a:t>
            </a:r>
          </a:p>
        </p:txBody>
      </p:sp>
    </p:spTree>
    <p:extLst>
      <p:ext uri="{BB962C8B-B14F-4D97-AF65-F5344CB8AC3E}">
        <p14:creationId xmlns:p14="http://schemas.microsoft.com/office/powerpoint/2010/main" val="1856783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B0E60392A1ED428AC9BF7EBA5702C0" ma:contentTypeVersion="17" ma:contentTypeDescription="Create a new document." ma:contentTypeScope="" ma:versionID="10ec5db904aa527c57aa44cd0dd8195c">
  <xsd:schema xmlns:xsd="http://www.w3.org/2001/XMLSchema" xmlns:xs="http://www.w3.org/2001/XMLSchema" xmlns:p="http://schemas.microsoft.com/office/2006/metadata/properties" xmlns:ns1="http://schemas.microsoft.com/sharepoint/v3" xmlns:ns2="510de0c8-b2e9-4bee-bf53-ff719fb7432c" xmlns:ns3="49cc8b57-c847-4c59-8097-92f5c626b493" targetNamespace="http://schemas.microsoft.com/office/2006/metadata/properties" ma:root="true" ma:fieldsID="dd7790b4c3e4fb45c7105ad13ccb17e5" ns1:_="" ns2:_="" ns3:_="">
    <xsd:import namespace="http://schemas.microsoft.com/sharepoint/v3"/>
    <xsd:import namespace="510de0c8-b2e9-4bee-bf53-ff719fb7432c"/>
    <xsd:import namespace="49cc8b57-c847-4c59-8097-92f5c626b49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0de0c8-b2e9-4bee-bf53-ff719fb7432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cc8b57-c847-4c59-8097-92f5c626b493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8cab1d6-38e1-4415-8211-6918ebc21b8b}" ma:internalName="TaxCatchAll" ma:showField="CatchAllData" ma:web="49cc8b57-c847-4c59-8097-92f5c626b49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9cc8b57-c847-4c59-8097-92f5c626b493" xsi:nil="true"/>
    <_ip_UnifiedCompliancePolicyUIAction xmlns="http://schemas.microsoft.com/sharepoint/v3" xsi:nil="true"/>
    <_ip_UnifiedCompliancePolicyProperties xmlns="http://schemas.microsoft.com/sharepoint/v3" xsi:nil="true"/>
    <lcf76f155ced4ddcb4097134ff3c332f xmlns="510de0c8-b2e9-4bee-bf53-ff719fb7432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27D81FA-7ACF-4B0F-888D-53C58923B3F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ABEF6F2-63C1-4F6C-83D0-BFDDC8BC5A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10de0c8-b2e9-4bee-bf53-ff719fb7432c"/>
    <ds:schemaRef ds:uri="49cc8b57-c847-4c59-8097-92f5c626b4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1F71FBE-5DB0-4787-B7F8-C3AF3E0C4ED3}">
  <ds:schemaRefs>
    <ds:schemaRef ds:uri="http://schemas.microsoft.com/office/2006/metadata/properties"/>
    <ds:schemaRef ds:uri="http://schemas.microsoft.com/office/infopath/2007/PartnerControls"/>
    <ds:schemaRef ds:uri="49cc8b57-c847-4c59-8097-92f5c626b493"/>
    <ds:schemaRef ds:uri="http://schemas.microsoft.com/sharepoint/v3"/>
    <ds:schemaRef ds:uri="510de0c8-b2e9-4bee-bf53-ff719fb7432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527</TotalTime>
  <Words>1008</Words>
  <Application>Microsoft Office PowerPoint</Application>
  <PresentationFormat>Widescreen</PresentationFormat>
  <Paragraphs>136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Wingdings</vt:lpstr>
      <vt:lpstr>Office Theme</vt:lpstr>
      <vt:lpstr>Primary Care – Aseptic Non Touch Technique ANTT Refresher</vt:lpstr>
      <vt:lpstr>Healthcare Legislation</vt:lpstr>
      <vt:lpstr>Why is Aseptic Technique so important?</vt:lpstr>
      <vt:lpstr>Effective ANTT Implementation</vt:lpstr>
      <vt:lpstr>What does Asepsis mean to you?</vt:lpstr>
      <vt:lpstr>Definitions…</vt:lpstr>
      <vt:lpstr>Asepsis…</vt:lpstr>
      <vt:lpstr>Asepsis starts with good hand hygiene</vt:lpstr>
      <vt:lpstr>What is Non-Touch Technique?</vt:lpstr>
      <vt:lpstr>Key-Part and Key-Site Protection</vt:lpstr>
      <vt:lpstr>PowerPoint Presentation</vt:lpstr>
      <vt:lpstr>Different Aseptic Fields</vt:lpstr>
      <vt:lpstr>Surgical Vs Standard Asepsis</vt:lpstr>
      <vt:lpstr>Gloves</vt:lpstr>
      <vt:lpstr>Gloves should ONLY be worn when there is a patient with a known infection, if there is blood or bodily fluids or chemicals</vt:lpstr>
      <vt:lpstr>Environment</vt:lpstr>
      <vt:lpstr>Peripheral Venepuncture Guidelines (Standard ANTT- community settings)</vt:lpstr>
      <vt:lpstr>PowerPoint Presentation</vt:lpstr>
      <vt:lpstr>Useful Resources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BRITTON, Mark (NHS FYLDE AND WYRE CCG)</dc:creator>
  <cp:lastModifiedBy>GOLDSMITH, Hannah (NHS LANCASHIRE AND SOUTH CUMBRIA ICB - 02M)</cp:lastModifiedBy>
  <cp:revision>36</cp:revision>
  <cp:lastPrinted>2022-06-20T15:46:29Z</cp:lastPrinted>
  <dcterms:created xsi:type="dcterms:W3CDTF">2022-06-20T08:43:06Z</dcterms:created>
  <dcterms:modified xsi:type="dcterms:W3CDTF">2025-10-01T08:14:02Z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0x01010001B0E60392A1ED428AC9BF7EBA5702C0</vt:lpwstr>
  </property>
</Properties>
</file>